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6" r:id="rId1"/>
    <p:sldMasterId id="2147483715" r:id="rId2"/>
    <p:sldMasterId id="2147483869" r:id="rId3"/>
    <p:sldMasterId id="2147483882" r:id="rId4"/>
  </p:sldMasterIdLst>
  <p:notesMasterIdLst>
    <p:notesMasterId r:id="rId42"/>
  </p:notesMasterIdLst>
  <p:sldIdLst>
    <p:sldId id="5048" r:id="rId5"/>
    <p:sldId id="5035" r:id="rId6"/>
    <p:sldId id="5063" r:id="rId7"/>
    <p:sldId id="5052" r:id="rId8"/>
    <p:sldId id="5051" r:id="rId9"/>
    <p:sldId id="5050" r:id="rId10"/>
    <p:sldId id="4381" r:id="rId11"/>
    <p:sldId id="5053" r:id="rId12"/>
    <p:sldId id="5060" r:id="rId13"/>
    <p:sldId id="4382" r:id="rId14"/>
    <p:sldId id="5054" r:id="rId15"/>
    <p:sldId id="5055" r:id="rId16"/>
    <p:sldId id="4383" r:id="rId17"/>
    <p:sldId id="4387" r:id="rId18"/>
    <p:sldId id="4400" r:id="rId19"/>
    <p:sldId id="5056" r:id="rId20"/>
    <p:sldId id="5062" r:id="rId21"/>
    <p:sldId id="5078" r:id="rId22"/>
    <p:sldId id="4395" r:id="rId23"/>
    <p:sldId id="4396" r:id="rId24"/>
    <p:sldId id="5061" r:id="rId25"/>
    <p:sldId id="5077" r:id="rId26"/>
    <p:sldId id="5065" r:id="rId27"/>
    <p:sldId id="5066" r:id="rId28"/>
    <p:sldId id="5067" r:id="rId29"/>
    <p:sldId id="5068" r:id="rId30"/>
    <p:sldId id="5069" r:id="rId31"/>
    <p:sldId id="5070" r:id="rId32"/>
    <p:sldId id="5073" r:id="rId33"/>
    <p:sldId id="5079" r:id="rId34"/>
    <p:sldId id="5071" r:id="rId35"/>
    <p:sldId id="5072" r:id="rId36"/>
    <p:sldId id="5076" r:id="rId37"/>
    <p:sldId id="5074" r:id="rId38"/>
    <p:sldId id="5057" r:id="rId39"/>
    <p:sldId id="5058" r:id="rId40"/>
    <p:sldId id="4378" r:id="rId4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Front Material" id="{B86BDC0D-E39C-4E32-B72D-DE042299D902}">
          <p14:sldIdLst>
            <p14:sldId id="5048"/>
            <p14:sldId id="5035"/>
            <p14:sldId id="5063"/>
            <p14:sldId id="5052"/>
            <p14:sldId id="5051"/>
            <p14:sldId id="5050"/>
            <p14:sldId id="4381"/>
            <p14:sldId id="5053"/>
          </p14:sldIdLst>
        </p14:section>
        <p14:section name="Setup Overview" id="{66454D3B-79C9-4615-9244-906A0BB3D194}">
          <p14:sldIdLst>
            <p14:sldId id="5060"/>
            <p14:sldId id="4382"/>
            <p14:sldId id="5054"/>
            <p14:sldId id="5055"/>
            <p14:sldId id="4383"/>
            <p14:sldId id="4387"/>
            <p14:sldId id="4400"/>
            <p14:sldId id="5056"/>
            <p14:sldId id="5062"/>
            <p14:sldId id="5078"/>
            <p14:sldId id="4395"/>
            <p14:sldId id="4396"/>
          </p14:sldIdLst>
        </p14:section>
        <p14:section name="Analysis Overview" id="{BBEE7548-4DC4-437E-BBE7-F110F8D78DA7}">
          <p14:sldIdLst>
            <p14:sldId id="5061"/>
            <p14:sldId id="5077"/>
            <p14:sldId id="5065"/>
            <p14:sldId id="5066"/>
            <p14:sldId id="5067"/>
            <p14:sldId id="5068"/>
            <p14:sldId id="5069"/>
            <p14:sldId id="5070"/>
            <p14:sldId id="5073"/>
            <p14:sldId id="5079"/>
            <p14:sldId id="5071"/>
            <p14:sldId id="5072"/>
            <p14:sldId id="5076"/>
          </p14:sldIdLst>
        </p14:section>
        <p14:section name="End Material" id="{03144781-9A23-4B5A-A889-711E5B731B15}">
          <p14:sldIdLst>
            <p14:sldId id="5074"/>
            <p14:sldId id="5057"/>
            <p14:sldId id="5058"/>
            <p14:sldId id="43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49BEAC-A992-AEBE-0DC5-CD7B8406B325}" name="Lung, Robert (CONTR)" initials="LR(" userId="S::Robert.Lung@EE.DOE.Gov::241c7eab-1bc5-4eb7-acb5-c8c72db019b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C12"/>
    <a:srgbClr val="1D428A"/>
    <a:srgbClr val="145A32"/>
    <a:srgbClr val="DF1F02"/>
    <a:srgbClr val="84B641"/>
    <a:srgbClr val="E40002"/>
    <a:srgbClr val="FDE72F"/>
    <a:srgbClr val="00B0F0"/>
    <a:srgbClr val="FFC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563" autoAdjust="0"/>
    <p:restoredTop sz="81107" autoAdjust="0"/>
  </p:normalViewPr>
  <p:slideViewPr>
    <p:cSldViewPr snapToGrid="0">
      <p:cViewPr varScale="1">
        <p:scale>
          <a:sx n="130" d="100"/>
          <a:sy n="130" d="100"/>
        </p:scale>
        <p:origin x="99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FC2C9-6C8B-48F8-AA2C-94F2C1675C97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2C017-4130-408D-AC9C-5529FE5407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67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2C017-4130-408D-AC9C-5529FE54075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59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2C017-4130-408D-AC9C-5529FE54075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730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2C017-4130-408D-AC9C-5529FE54075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505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2C017-4130-408D-AC9C-5529FE54075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036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 Do not *have* to calendarize, but do have to choose how you will calendarize (yes, no, annual)</a:t>
            </a:r>
          </a:p>
          <a:p>
            <a:r>
              <a:rPr lang="en-US" dirty="0"/>
              <a:t>Don’t have to generate weather. Do not need weather &amp; can import directly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2C017-4130-408D-AC9C-5529FE54075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81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2C017-4130-408D-AC9C-5529FE54075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660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2C017-4130-408D-AC9C-5529FE54075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275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2C017-4130-408D-AC9C-5529FE54075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380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emf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jp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676276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6" name="Picture 14" descr="EERE identifier_vert_2017_top bleed_BC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26" y="1"/>
            <a:ext cx="183245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3412569"/>
            <a:ext cx="12192000" cy="345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739121" y="1544721"/>
            <a:ext cx="11026338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39559" y="2400760"/>
            <a:ext cx="5561402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5475" y="2848575"/>
            <a:ext cx="2473252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9662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7658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81901" y="5932488"/>
            <a:ext cx="4210051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34289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50">
              <a:solidFill>
                <a:srgbClr val="FFFFFF"/>
              </a:solidFill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362882"/>
            <a:ext cx="11363572" cy="2019114"/>
          </a:xfrm>
        </p:spPr>
        <p:txBody>
          <a:bodyPr anchor="ctr">
            <a:normAutofit/>
          </a:bodyPr>
          <a:lstStyle>
            <a:lvl1pPr>
              <a:defRPr sz="225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415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2F8D2E2-933E-2C92-7750-6E237305087F}"/>
              </a:ext>
            </a:extLst>
          </p:cNvPr>
          <p:cNvSpPr/>
          <p:nvPr userDrawn="1"/>
        </p:nvSpPr>
        <p:spPr>
          <a:xfrm>
            <a:off x="0" y="5486400"/>
            <a:ext cx="12188952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E5C9EA-6158-C254-6F94-11644194ACF9}"/>
              </a:ext>
            </a:extLst>
          </p:cNvPr>
          <p:cNvSpPr/>
          <p:nvPr userDrawn="1"/>
        </p:nvSpPr>
        <p:spPr>
          <a:xfrm>
            <a:off x="-1" y="1"/>
            <a:ext cx="12188952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828800"/>
            <a:ext cx="6858000" cy="1828800"/>
          </a:xfrm>
        </p:spPr>
        <p:txBody>
          <a:bodyPr anchor="b"/>
          <a:lstStyle>
            <a:lvl1pPr algn="l">
              <a:defRPr sz="6000">
                <a:solidFill>
                  <a:srgbClr val="1D459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749040"/>
            <a:ext cx="5943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309677"/>
            <a:ext cx="228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416F7B-517E-49C9-A226-AA58793678C0}" type="datetime1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186" y="63096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9702" y="6044524"/>
            <a:ext cx="601156" cy="251046"/>
          </a:xfrm>
          <a:prstGeom prst="rect">
            <a:avLst/>
          </a:prstGeom>
        </p:spPr>
        <p:txBody>
          <a:bodyPr/>
          <a:lstStyle/>
          <a:p>
            <a:fld id="{CFEA0810-E79F-4F3C-9DD5-13BE79B8B46C}" type="slidenum">
              <a:rPr lang="en-US" smtClean="0"/>
              <a:pPr/>
              <a:t>‹#›</a:t>
            </a:fld>
            <a:r>
              <a:rPr lang="en-US" dirty="0"/>
              <a:t>/5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D3FC64CE-DB6E-FCC8-8E3D-B8425B9B2F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16" y="228600"/>
            <a:ext cx="2658145" cy="1143000"/>
          </a:xfrm>
          <a:prstGeom prst="rect">
            <a:avLst/>
          </a:prstGeom>
        </p:spPr>
      </p:pic>
      <p:pic>
        <p:nvPicPr>
          <p:cNvPr id="8" name="Picture 7" descr="Big-Arrow-No-Line.png">
            <a:extLst>
              <a:ext uri="{FF2B5EF4-FFF2-40B4-BE49-F238E27FC236}">
                <a16:creationId xmlns:a16="http://schemas.microsoft.com/office/drawing/2014/main" id="{CD40909D-A822-7336-BD95-A9CCEDB8E7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54" y="-25355"/>
            <a:ext cx="8204997" cy="609904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6EEB41-2310-29FD-3EAE-C7CA5E667897}"/>
              </a:ext>
            </a:extLst>
          </p:cNvPr>
          <p:cNvCxnSpPr>
            <a:cxnSpLocks/>
          </p:cNvCxnSpPr>
          <p:nvPr userDrawn="1"/>
        </p:nvCxnSpPr>
        <p:spPr>
          <a:xfrm>
            <a:off x="304800" y="6099902"/>
            <a:ext cx="115824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D39A4A7-9356-6A16-8B8A-C85D43489C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6217920"/>
            <a:ext cx="990972" cy="548640"/>
          </a:xfrm>
          <a:prstGeom prst="rect">
            <a:avLst/>
          </a:prstGeom>
        </p:spPr>
      </p:pic>
      <p:pic>
        <p:nvPicPr>
          <p:cNvPr id="17" name="Picture 16" descr="DOE_GREEN_LOGO.psd">
            <a:extLst>
              <a:ext uri="{FF2B5EF4-FFF2-40B4-BE49-F238E27FC236}">
                <a16:creationId xmlns:a16="http://schemas.microsoft.com/office/drawing/2014/main" id="{128E23BE-1676-FC79-626E-AE02CF3BE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698480" y="6264275"/>
            <a:ext cx="134196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11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188719"/>
            <a:ext cx="5486400" cy="493776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 marL="742950" indent="-285750">
              <a:buFont typeface="Arial" panose="020B0604020202020204" pitchFamily="34" charset="0"/>
              <a:buChar char="•"/>
              <a:defRPr sz="2400"/>
            </a:lvl2pPr>
            <a:lvl3pPr marL="1143000" indent="-228600">
              <a:buFont typeface="Arial" panose="020B0604020202020204" pitchFamily="34" charset="0"/>
              <a:buChar char="•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3" y="1176599"/>
            <a:ext cx="5486400" cy="493776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 marL="742950" indent="-285750">
              <a:buFont typeface="Arial" panose="020B0604020202020204" pitchFamily="34" charset="0"/>
              <a:buChar char="•"/>
              <a:defRPr sz="2400"/>
            </a:lvl2pPr>
            <a:lvl3pPr marL="1143000" indent="-228600">
              <a:buFont typeface="Arial" panose="020B0604020202020204" pitchFamily="34" charset="0"/>
              <a:buChar char="•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93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9ABA8F8-33B9-4A4B-9906-723FE4B29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9702" y="6044524"/>
            <a:ext cx="601156" cy="251046"/>
          </a:xfrm>
          <a:prstGeom prst="rect">
            <a:avLst/>
          </a:prstGeom>
        </p:spPr>
        <p:txBody>
          <a:bodyPr/>
          <a:lstStyle/>
          <a:p>
            <a:fld id="{4FFBE989-400D-B94A-945A-5633B3F5F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9456D9-A4CE-A848-B1BE-51322C689B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1"/>
              </a:gs>
              <a:gs pos="100000">
                <a:schemeClr val="accent1"/>
              </a:gs>
            </a:gsLst>
            <a:lin ang="15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1146B2-504A-E149-A55E-24BCE495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02" y="89561"/>
            <a:ext cx="11583297" cy="7189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B91B528-46BD-FA4F-A42A-8B21EE07BD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9702" y="1169572"/>
            <a:ext cx="11583297" cy="4014787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 marL="457200" indent="0">
              <a:buClr>
                <a:schemeClr val="bg1"/>
              </a:buClr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EA52EA-8AD5-B947-A30A-56FF4A1116EF}"/>
              </a:ext>
            </a:extLst>
          </p:cNvPr>
          <p:cNvCxnSpPr>
            <a:cxnSpLocks/>
          </p:cNvCxnSpPr>
          <p:nvPr userDrawn="1"/>
        </p:nvCxnSpPr>
        <p:spPr>
          <a:xfrm>
            <a:off x="250834" y="781603"/>
            <a:ext cx="1171891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DOE_GREEN_LOGO.psd">
            <a:extLst>
              <a:ext uri="{FF2B5EF4-FFF2-40B4-BE49-F238E27FC236}">
                <a16:creationId xmlns:a16="http://schemas.microsoft.com/office/drawing/2014/main" id="{12C6FB40-DCF5-2949-9346-47D9A9BA2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34" y="6407158"/>
            <a:ext cx="1007623" cy="3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36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11658600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77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5916"/>
            <a:ext cx="12192000" cy="3155523"/>
          </a:xfrm>
          <a:prstGeom prst="rect">
            <a:avLst/>
          </a:prstGeom>
          <a:gradFill>
            <a:gsLst>
              <a:gs pos="13000">
                <a:schemeClr val="bg1">
                  <a:lumMod val="85000"/>
                </a:schemeClr>
              </a:gs>
              <a:gs pos="74000">
                <a:srgbClr val="FBFBFB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71F48-9A50-5D4B-9E5D-8D589EB6683A}"/>
              </a:ext>
            </a:extLst>
          </p:cNvPr>
          <p:cNvSpPr/>
          <p:nvPr userDrawn="1"/>
        </p:nvSpPr>
        <p:spPr>
          <a:xfrm>
            <a:off x="0" y="3817256"/>
            <a:ext cx="12192000" cy="2791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4AE9B2-5D23-A244-978F-A1B38A4511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4" y="1255041"/>
            <a:ext cx="12191999" cy="6858000"/>
          </a:xfrm>
          <a:prstGeom prst="rect">
            <a:avLst/>
          </a:prstGeom>
        </p:spPr>
      </p:pic>
      <p:pic>
        <p:nvPicPr>
          <p:cNvPr id="13" name="Picture 14" descr="EERE identifier_vert_2017_top bleed_BC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50895" y="-24063"/>
            <a:ext cx="1990995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290287" y="746438"/>
            <a:ext cx="10668000" cy="1381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4000" b="1" kern="1200" dirty="0">
                <a:solidFill>
                  <a:srgbClr val="017A3E"/>
                </a:solidFill>
                <a:latin typeface="+mj-lt"/>
                <a:ea typeface="ヒラギノ角ゴ Pro W3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0057731" y="2308695"/>
            <a:ext cx="2011680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kern="1200" noProof="0" dirty="0">
                <a:solidFill>
                  <a:srgbClr val="017A3E"/>
                </a:solidFill>
                <a:latin typeface="+mj-lt"/>
                <a:ea typeface="ヒラギノ角ゴ Pro W3" charset="0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8355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2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351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7129" y="1677981"/>
            <a:ext cx="5665695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5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29" y="1068381"/>
            <a:ext cx="5665695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6134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0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139749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61976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7"/>
            <a:ext cx="12192000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4631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2615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2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6607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7129" y="1677981"/>
            <a:ext cx="5665695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5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29" y="1068381"/>
            <a:ext cx="5665695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6589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0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94158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655161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2583844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US" sz="3300" b="1" kern="1200" dirty="0">
                <a:solidFill>
                  <a:srgbClr val="FFFFFF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274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10972800" cy="9144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6790301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ERE Black Slide 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78251" y="3994059"/>
            <a:ext cx="1219200" cy="914400"/>
          </a:xfrm>
          <a:prstGeom prst="rect">
            <a:avLst/>
          </a:prstGeom>
        </p:spPr>
        <p:txBody>
          <a:bodyPr vert="horz" wrap="none" lIns="51448" tIns="25724" rIns="51448" bIns="25724" rtlCol="0">
            <a:normAutofit/>
          </a:bodyPr>
          <a:lstStyle/>
          <a:p>
            <a:pPr defTabSz="257244" fontAlgn="base">
              <a:spcBef>
                <a:spcPct val="20000"/>
              </a:spcBef>
              <a:spcAft>
                <a:spcPct val="0"/>
              </a:spcAft>
              <a:buFont typeface="Arial"/>
              <a:buNone/>
            </a:pPr>
            <a:endParaRPr lang="en-US" sz="1307" b="1">
              <a:solidFill>
                <a:srgbClr val="FFFFFF"/>
              </a:solidFill>
              <a:cs typeface="Arial Narrow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09600" y="1066800"/>
            <a:ext cx="11277600" cy="50292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076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0675"/>
            <a:ext cx="10972800" cy="48768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0212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354412" y="923262"/>
            <a:ext cx="11302176" cy="5401339"/>
          </a:xfrm>
          <a:prstGeom prst="rect">
            <a:avLst/>
          </a:prstGeom>
        </p:spPr>
        <p:txBody>
          <a:bodyPr lIns="91003" tIns="45504" rIns="91003" bIns="45504" rtlCol="0">
            <a:normAutofit/>
          </a:bodyPr>
          <a:lstStyle>
            <a:lvl1pPr marL="290698" indent="-290698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581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7658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7581901" y="5932488"/>
            <a:ext cx="4210051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34289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50">
              <a:solidFill>
                <a:srgbClr val="FFFFFF"/>
              </a:solidFill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362882"/>
            <a:ext cx="11363572" cy="2019114"/>
          </a:xfrm>
        </p:spPr>
        <p:txBody>
          <a:bodyPr anchor="ctr">
            <a:normAutofit/>
          </a:bodyPr>
          <a:lstStyle>
            <a:lvl1pPr>
              <a:defRPr sz="225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979FB-DB84-4EE0-8372-02507E13698C}"/>
              </a:ext>
            </a:extLst>
          </p:cNvPr>
          <p:cNvSpPr/>
          <p:nvPr userDrawn="1"/>
        </p:nvSpPr>
        <p:spPr>
          <a:xfrm>
            <a:off x="7658103" y="0"/>
            <a:ext cx="4533897" cy="10474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68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D1BF7-0E5B-4947-AE72-6BFB9C01E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A50178-70A4-4481-B79D-D92578369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D8549-702D-484C-8AAF-317CC6170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53B1F-5DE3-4DFB-A13F-0D335D819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6C830-D8FD-4116-B68A-54E5814C7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5A70-9A3C-41C0-A3DC-24B2A2F3C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6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069106" y="1677981"/>
            <a:ext cx="56656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69106" y="1068381"/>
            <a:ext cx="5665694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43874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676276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739121" y="1368875"/>
            <a:ext cx="11026338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accent5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39559" y="2224914"/>
            <a:ext cx="5561402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5475" y="2672729"/>
            <a:ext cx="2473252" cy="288687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4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27636C-656F-5BBD-C3F9-A9187C7FA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00" y="524528"/>
            <a:ext cx="3175961" cy="486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CEF366-013E-EBA7-4C46-495BCC7CCB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3820"/>
          <a:stretch/>
        </p:blipFill>
        <p:spPr>
          <a:xfrm>
            <a:off x="0" y="3768577"/>
            <a:ext cx="9841438" cy="442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D6D725-5698-D6C6-C249-8ED89C465C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90609"/>
            <a:ext cx="12192000" cy="26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542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87F6D5-9A5D-51E1-E676-727E7C3AB4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51916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EFC8AC-AAAA-3994-7845-3E8C4EDCC2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7" y="454189"/>
            <a:ext cx="3175961" cy="486490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6513711" y="2425933"/>
            <a:ext cx="5384040" cy="13813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300"/>
              </a:lnSpc>
              <a:buNone/>
              <a:defRPr sz="3000" b="1" i="0">
                <a:solidFill>
                  <a:schemeClr val="accent5"/>
                </a:solidFill>
                <a:latin typeface="+mj-lt"/>
                <a:cs typeface="Franklin Gothic 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513711" y="3963078"/>
            <a:ext cx="5370014" cy="32991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Franklin Gothic Book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513711" y="4428474"/>
            <a:ext cx="3798903" cy="288687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400">
                <a:solidFill>
                  <a:srgbClr val="282B2E"/>
                </a:solidFill>
                <a:latin typeface="+mn-lt"/>
                <a:cs typeface="Franklin Gothic Book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421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30D0A19-0EBD-D13F-E243-6347FB60B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152625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FC47C1-FDA5-DAC5-4E4C-3491C3C63A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7" y="753035"/>
            <a:ext cx="3176861" cy="484093"/>
          </a:xfrm>
          <a:prstGeom prst="rect">
            <a:avLst/>
          </a:prstGeom>
        </p:spPr>
      </p:pic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465025F-6CE1-FB34-FB56-28572B8FFF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4530477" y="-1224"/>
            <a:ext cx="7664258" cy="6941336"/>
          </a:xfrm>
          <a:custGeom>
            <a:avLst/>
            <a:gdLst>
              <a:gd name="connsiteX0" fmla="*/ 0 w 5927725"/>
              <a:gd name="connsiteY0" fmla="*/ 4968876 h 4968876"/>
              <a:gd name="connsiteX1" fmla="*/ 2963863 w 5927725"/>
              <a:gd name="connsiteY1" fmla="*/ 0 h 4968876"/>
              <a:gd name="connsiteX2" fmla="*/ 5927725 w 5927725"/>
              <a:gd name="connsiteY2" fmla="*/ 4968876 h 4968876"/>
              <a:gd name="connsiteX3" fmla="*/ 0 w 5927725"/>
              <a:gd name="connsiteY3" fmla="*/ 4968876 h 4968876"/>
              <a:gd name="connsiteX0" fmla="*/ 0 w 6171565"/>
              <a:gd name="connsiteY0" fmla="*/ 4968876 h 4968876"/>
              <a:gd name="connsiteX1" fmla="*/ 2963863 w 6171565"/>
              <a:gd name="connsiteY1" fmla="*/ 0 h 4968876"/>
              <a:gd name="connsiteX2" fmla="*/ 6171565 w 6171565"/>
              <a:gd name="connsiteY2" fmla="*/ 4557396 h 4968876"/>
              <a:gd name="connsiteX3" fmla="*/ 0 w 6171565"/>
              <a:gd name="connsiteY3" fmla="*/ 4968876 h 4968876"/>
              <a:gd name="connsiteX0" fmla="*/ 0 w 6476365"/>
              <a:gd name="connsiteY0" fmla="*/ 46356 h 4557396"/>
              <a:gd name="connsiteX1" fmla="*/ 3268663 w 6476365"/>
              <a:gd name="connsiteY1" fmla="*/ 0 h 4557396"/>
              <a:gd name="connsiteX2" fmla="*/ 6476365 w 6476365"/>
              <a:gd name="connsiteY2" fmla="*/ 4557396 h 4557396"/>
              <a:gd name="connsiteX3" fmla="*/ 0 w 6476365"/>
              <a:gd name="connsiteY3" fmla="*/ 46356 h 4557396"/>
              <a:gd name="connsiteX0" fmla="*/ 0 w 6476365"/>
              <a:gd name="connsiteY0" fmla="*/ 61596 h 4572636"/>
              <a:gd name="connsiteX1" fmla="*/ 6331903 w 6476365"/>
              <a:gd name="connsiteY1" fmla="*/ 0 h 4572636"/>
              <a:gd name="connsiteX2" fmla="*/ 6476365 w 6476365"/>
              <a:gd name="connsiteY2" fmla="*/ 4572636 h 4572636"/>
              <a:gd name="connsiteX3" fmla="*/ 0 w 6476365"/>
              <a:gd name="connsiteY3" fmla="*/ 61596 h 4572636"/>
              <a:gd name="connsiteX0" fmla="*/ 0 w 6461125"/>
              <a:gd name="connsiteY0" fmla="*/ 61596 h 4481196"/>
              <a:gd name="connsiteX1" fmla="*/ 6331903 w 6461125"/>
              <a:gd name="connsiteY1" fmla="*/ 0 h 4481196"/>
              <a:gd name="connsiteX2" fmla="*/ 6461125 w 6461125"/>
              <a:gd name="connsiteY2" fmla="*/ 4481196 h 4481196"/>
              <a:gd name="connsiteX3" fmla="*/ 0 w 6461125"/>
              <a:gd name="connsiteY3" fmla="*/ 61596 h 4481196"/>
              <a:gd name="connsiteX0" fmla="*/ 0 w 6506845"/>
              <a:gd name="connsiteY0" fmla="*/ 61596 h 4587876"/>
              <a:gd name="connsiteX1" fmla="*/ 6331903 w 6506845"/>
              <a:gd name="connsiteY1" fmla="*/ 0 h 4587876"/>
              <a:gd name="connsiteX2" fmla="*/ 6506845 w 6506845"/>
              <a:gd name="connsiteY2" fmla="*/ 4587876 h 4587876"/>
              <a:gd name="connsiteX3" fmla="*/ 0 w 6506845"/>
              <a:gd name="connsiteY3" fmla="*/ 61596 h 4587876"/>
              <a:gd name="connsiteX0" fmla="*/ 0 w 6384925"/>
              <a:gd name="connsiteY0" fmla="*/ 31116 h 4587876"/>
              <a:gd name="connsiteX1" fmla="*/ 6209983 w 6384925"/>
              <a:gd name="connsiteY1" fmla="*/ 0 h 4587876"/>
              <a:gd name="connsiteX2" fmla="*/ 6384925 w 6384925"/>
              <a:gd name="connsiteY2" fmla="*/ 4587876 h 4587876"/>
              <a:gd name="connsiteX3" fmla="*/ 0 w 6384925"/>
              <a:gd name="connsiteY3" fmla="*/ 31116 h 4587876"/>
              <a:gd name="connsiteX0" fmla="*/ 0 w 6476365"/>
              <a:gd name="connsiteY0" fmla="*/ 92076 h 4587876"/>
              <a:gd name="connsiteX1" fmla="*/ 6301423 w 6476365"/>
              <a:gd name="connsiteY1" fmla="*/ 0 h 4587876"/>
              <a:gd name="connsiteX2" fmla="*/ 6476365 w 6476365"/>
              <a:gd name="connsiteY2" fmla="*/ 4587876 h 4587876"/>
              <a:gd name="connsiteX3" fmla="*/ 0 w 6476365"/>
              <a:gd name="connsiteY3" fmla="*/ 92076 h 4587876"/>
              <a:gd name="connsiteX0" fmla="*/ 0 w 7077277"/>
              <a:gd name="connsiteY0" fmla="*/ 105931 h 4601731"/>
              <a:gd name="connsiteX1" fmla="*/ 7077277 w 7077277"/>
              <a:gd name="connsiteY1" fmla="*/ 0 h 4601731"/>
              <a:gd name="connsiteX2" fmla="*/ 6476365 w 7077277"/>
              <a:gd name="connsiteY2" fmla="*/ 4601731 h 4601731"/>
              <a:gd name="connsiteX3" fmla="*/ 0 w 7077277"/>
              <a:gd name="connsiteY3" fmla="*/ 105931 h 4601731"/>
              <a:gd name="connsiteX0" fmla="*/ 0 w 6476365"/>
              <a:gd name="connsiteY0" fmla="*/ 1554182 h 6049982"/>
              <a:gd name="connsiteX1" fmla="*/ 5337721 w 6476365"/>
              <a:gd name="connsiteY1" fmla="*/ 0 h 6049982"/>
              <a:gd name="connsiteX2" fmla="*/ 6476365 w 6476365"/>
              <a:gd name="connsiteY2" fmla="*/ 6049982 h 6049982"/>
              <a:gd name="connsiteX3" fmla="*/ 0 w 6476365"/>
              <a:gd name="connsiteY3" fmla="*/ 1554182 h 6049982"/>
              <a:gd name="connsiteX0" fmla="*/ 0 w 7132166"/>
              <a:gd name="connsiteY0" fmla="*/ 1142159 h 6049982"/>
              <a:gd name="connsiteX1" fmla="*/ 5993522 w 7132166"/>
              <a:gd name="connsiteY1" fmla="*/ 0 h 6049982"/>
              <a:gd name="connsiteX2" fmla="*/ 7132166 w 7132166"/>
              <a:gd name="connsiteY2" fmla="*/ 6049982 h 6049982"/>
              <a:gd name="connsiteX3" fmla="*/ 0 w 7132166"/>
              <a:gd name="connsiteY3" fmla="*/ 1142159 h 6049982"/>
              <a:gd name="connsiteX0" fmla="*/ 0 w 8055373"/>
              <a:gd name="connsiteY0" fmla="*/ 1142159 h 6608938"/>
              <a:gd name="connsiteX1" fmla="*/ 5993522 w 8055373"/>
              <a:gd name="connsiteY1" fmla="*/ 0 h 6608938"/>
              <a:gd name="connsiteX2" fmla="*/ 8055373 w 8055373"/>
              <a:gd name="connsiteY2" fmla="*/ 6608938 h 6608938"/>
              <a:gd name="connsiteX3" fmla="*/ 0 w 8055373"/>
              <a:gd name="connsiteY3" fmla="*/ 1142159 h 6608938"/>
              <a:gd name="connsiteX0" fmla="*/ 0 w 8055373"/>
              <a:gd name="connsiteY0" fmla="*/ 1267259 h 6734038"/>
              <a:gd name="connsiteX1" fmla="*/ 6731265 w 8055373"/>
              <a:gd name="connsiteY1" fmla="*/ 0 h 6734038"/>
              <a:gd name="connsiteX2" fmla="*/ 8055373 w 8055373"/>
              <a:gd name="connsiteY2" fmla="*/ 6734038 h 6734038"/>
              <a:gd name="connsiteX3" fmla="*/ 0 w 8055373"/>
              <a:gd name="connsiteY3" fmla="*/ 1267259 h 6734038"/>
              <a:gd name="connsiteX0" fmla="*/ 0 w 8136288"/>
              <a:gd name="connsiteY0" fmla="*/ 1212030 h 6734038"/>
              <a:gd name="connsiteX1" fmla="*/ 6812180 w 8136288"/>
              <a:gd name="connsiteY1" fmla="*/ 0 h 6734038"/>
              <a:gd name="connsiteX2" fmla="*/ 8136288 w 8136288"/>
              <a:gd name="connsiteY2" fmla="*/ 6734038 h 6734038"/>
              <a:gd name="connsiteX3" fmla="*/ 0 w 8136288"/>
              <a:gd name="connsiteY3" fmla="*/ 1212030 h 6734038"/>
              <a:gd name="connsiteX0" fmla="*/ 0 w 8136288"/>
              <a:gd name="connsiteY0" fmla="*/ 6712285 h 6734038"/>
              <a:gd name="connsiteX1" fmla="*/ 6812180 w 8136288"/>
              <a:gd name="connsiteY1" fmla="*/ 0 h 6734038"/>
              <a:gd name="connsiteX2" fmla="*/ 8136288 w 8136288"/>
              <a:gd name="connsiteY2" fmla="*/ 6734038 h 6734038"/>
              <a:gd name="connsiteX3" fmla="*/ 0 w 8136288"/>
              <a:gd name="connsiteY3" fmla="*/ 6712285 h 6734038"/>
              <a:gd name="connsiteX0" fmla="*/ 0 w 6812180"/>
              <a:gd name="connsiteY0" fmla="*/ 6712285 h 6712285"/>
              <a:gd name="connsiteX1" fmla="*/ 6812180 w 6812180"/>
              <a:gd name="connsiteY1" fmla="*/ 0 h 6712285"/>
              <a:gd name="connsiteX2" fmla="*/ 6626142 w 6812180"/>
              <a:gd name="connsiteY2" fmla="*/ 6664765 h 6712285"/>
              <a:gd name="connsiteX3" fmla="*/ 0 w 6812180"/>
              <a:gd name="connsiteY3" fmla="*/ 6712285 h 6712285"/>
              <a:gd name="connsiteX0" fmla="*/ 0 w 6875524"/>
              <a:gd name="connsiteY0" fmla="*/ 6712285 h 6712285"/>
              <a:gd name="connsiteX1" fmla="*/ 6812180 w 6875524"/>
              <a:gd name="connsiteY1" fmla="*/ 0 h 6712285"/>
              <a:gd name="connsiteX2" fmla="*/ 6875524 w 6875524"/>
              <a:gd name="connsiteY2" fmla="*/ 6706328 h 6712285"/>
              <a:gd name="connsiteX3" fmla="*/ 0 w 6875524"/>
              <a:gd name="connsiteY3" fmla="*/ 6712285 h 6712285"/>
              <a:gd name="connsiteX0" fmla="*/ 0 w 6909162"/>
              <a:gd name="connsiteY0" fmla="*/ 6878539 h 6878539"/>
              <a:gd name="connsiteX1" fmla="*/ 6909162 w 6909162"/>
              <a:gd name="connsiteY1" fmla="*/ 0 h 6878539"/>
              <a:gd name="connsiteX2" fmla="*/ 6875524 w 6909162"/>
              <a:gd name="connsiteY2" fmla="*/ 6872582 h 6878539"/>
              <a:gd name="connsiteX3" fmla="*/ 0 w 6909162"/>
              <a:gd name="connsiteY3" fmla="*/ 6878539 h 6878539"/>
              <a:gd name="connsiteX0" fmla="*/ 0 w 6950725"/>
              <a:gd name="connsiteY0" fmla="*/ 6947812 h 6947812"/>
              <a:gd name="connsiteX1" fmla="*/ 6950725 w 6950725"/>
              <a:gd name="connsiteY1" fmla="*/ 0 h 6947812"/>
              <a:gd name="connsiteX2" fmla="*/ 6875524 w 6950725"/>
              <a:gd name="connsiteY2" fmla="*/ 6941855 h 6947812"/>
              <a:gd name="connsiteX3" fmla="*/ 0 w 6950725"/>
              <a:gd name="connsiteY3" fmla="*/ 6947812 h 6947812"/>
              <a:gd name="connsiteX0" fmla="*/ 0 w 6950725"/>
              <a:gd name="connsiteY0" fmla="*/ 7004256 h 7004256"/>
              <a:gd name="connsiteX1" fmla="*/ 6950725 w 6950725"/>
              <a:gd name="connsiteY1" fmla="*/ 0 h 7004256"/>
              <a:gd name="connsiteX2" fmla="*/ 6875524 w 6950725"/>
              <a:gd name="connsiteY2" fmla="*/ 6998299 h 7004256"/>
              <a:gd name="connsiteX3" fmla="*/ 0 w 6950725"/>
              <a:gd name="connsiteY3" fmla="*/ 7004256 h 7004256"/>
              <a:gd name="connsiteX0" fmla="*/ 0 w 6919106"/>
              <a:gd name="connsiteY0" fmla="*/ 7051684 h 7051684"/>
              <a:gd name="connsiteX1" fmla="*/ 6919106 w 6919106"/>
              <a:gd name="connsiteY1" fmla="*/ 0 h 7051684"/>
              <a:gd name="connsiteX2" fmla="*/ 6843905 w 6919106"/>
              <a:gd name="connsiteY2" fmla="*/ 6998299 h 7051684"/>
              <a:gd name="connsiteX3" fmla="*/ 0 w 6919106"/>
              <a:gd name="connsiteY3" fmla="*/ 7051684 h 7051684"/>
              <a:gd name="connsiteX0" fmla="*/ 0 w 6990249"/>
              <a:gd name="connsiteY0" fmla="*/ 7020065 h 7020065"/>
              <a:gd name="connsiteX1" fmla="*/ 6990249 w 6990249"/>
              <a:gd name="connsiteY1" fmla="*/ 0 h 7020065"/>
              <a:gd name="connsiteX2" fmla="*/ 6915048 w 6990249"/>
              <a:gd name="connsiteY2" fmla="*/ 6998299 h 7020065"/>
              <a:gd name="connsiteX3" fmla="*/ 0 w 6990249"/>
              <a:gd name="connsiteY3" fmla="*/ 7020065 h 7020065"/>
              <a:gd name="connsiteX0" fmla="*/ 0 w 5870798"/>
              <a:gd name="connsiteY0" fmla="*/ 5963387 h 6998299"/>
              <a:gd name="connsiteX1" fmla="*/ 5870798 w 5870798"/>
              <a:gd name="connsiteY1" fmla="*/ 0 h 6998299"/>
              <a:gd name="connsiteX2" fmla="*/ 5795597 w 5870798"/>
              <a:gd name="connsiteY2" fmla="*/ 6998299 h 6998299"/>
              <a:gd name="connsiteX3" fmla="*/ 0 w 5870798"/>
              <a:gd name="connsiteY3" fmla="*/ 5963387 h 6998299"/>
              <a:gd name="connsiteX0" fmla="*/ 0 w 6121889"/>
              <a:gd name="connsiteY0" fmla="*/ 6130782 h 6998299"/>
              <a:gd name="connsiteX1" fmla="*/ 6121889 w 6121889"/>
              <a:gd name="connsiteY1" fmla="*/ 0 h 6998299"/>
              <a:gd name="connsiteX2" fmla="*/ 6046688 w 6121889"/>
              <a:gd name="connsiteY2" fmla="*/ 6998299 h 6998299"/>
              <a:gd name="connsiteX3" fmla="*/ 0 w 6121889"/>
              <a:gd name="connsiteY3" fmla="*/ 6130782 h 6998299"/>
              <a:gd name="connsiteX0" fmla="*/ 0 w 6121889"/>
              <a:gd name="connsiteY0" fmla="*/ 6130782 h 6130782"/>
              <a:gd name="connsiteX1" fmla="*/ 6121889 w 6121889"/>
              <a:gd name="connsiteY1" fmla="*/ 0 h 6130782"/>
              <a:gd name="connsiteX2" fmla="*/ 5994377 w 6121889"/>
              <a:gd name="connsiteY2" fmla="*/ 5177884 h 6130782"/>
              <a:gd name="connsiteX3" fmla="*/ 0 w 6121889"/>
              <a:gd name="connsiteY3" fmla="*/ 6130782 h 6130782"/>
              <a:gd name="connsiteX0" fmla="*/ 0 w 6121889"/>
              <a:gd name="connsiteY0" fmla="*/ 6130782 h 6130782"/>
              <a:gd name="connsiteX1" fmla="*/ 6121889 w 6121889"/>
              <a:gd name="connsiteY1" fmla="*/ 0 h 6130782"/>
              <a:gd name="connsiteX2" fmla="*/ 5973452 w 6121889"/>
              <a:gd name="connsiteY2" fmla="*/ 5993933 h 6130782"/>
              <a:gd name="connsiteX3" fmla="*/ 0 w 6121889"/>
              <a:gd name="connsiteY3" fmla="*/ 6130782 h 6130782"/>
              <a:gd name="connsiteX0" fmla="*/ 0 w 6121889"/>
              <a:gd name="connsiteY0" fmla="*/ 6130782 h 6130782"/>
              <a:gd name="connsiteX1" fmla="*/ 6121889 w 6121889"/>
              <a:gd name="connsiteY1" fmla="*/ 0 h 6130782"/>
              <a:gd name="connsiteX2" fmla="*/ 5962990 w 6121889"/>
              <a:gd name="connsiteY2" fmla="*/ 6067169 h 6130782"/>
              <a:gd name="connsiteX3" fmla="*/ 0 w 6121889"/>
              <a:gd name="connsiteY3" fmla="*/ 6130782 h 6130782"/>
              <a:gd name="connsiteX0" fmla="*/ 0 w 5962990"/>
              <a:gd name="connsiteY0" fmla="*/ 5178726 h 5178726"/>
              <a:gd name="connsiteX1" fmla="*/ 5734789 w 5962990"/>
              <a:gd name="connsiteY1" fmla="*/ 0 h 5178726"/>
              <a:gd name="connsiteX2" fmla="*/ 5962990 w 5962990"/>
              <a:gd name="connsiteY2" fmla="*/ 5115113 h 5178726"/>
              <a:gd name="connsiteX3" fmla="*/ 0 w 5962990"/>
              <a:gd name="connsiteY3" fmla="*/ 5178726 h 5178726"/>
              <a:gd name="connsiteX0" fmla="*/ 0 w 5962990"/>
              <a:gd name="connsiteY0" fmla="*/ 5429817 h 5429817"/>
              <a:gd name="connsiteX1" fmla="*/ 5954494 w 5962990"/>
              <a:gd name="connsiteY1" fmla="*/ 0 h 5429817"/>
              <a:gd name="connsiteX2" fmla="*/ 5962990 w 5962990"/>
              <a:gd name="connsiteY2" fmla="*/ 5366204 h 5429817"/>
              <a:gd name="connsiteX3" fmla="*/ 0 w 5962990"/>
              <a:gd name="connsiteY3" fmla="*/ 5429817 h 5429817"/>
              <a:gd name="connsiteX0" fmla="*/ 0 w 5962990"/>
              <a:gd name="connsiteY0" fmla="*/ 5429817 h 5429817"/>
              <a:gd name="connsiteX1" fmla="*/ 4656580 w 5962990"/>
              <a:gd name="connsiteY1" fmla="*/ 1170605 h 5429817"/>
              <a:gd name="connsiteX2" fmla="*/ 5954494 w 5962990"/>
              <a:gd name="connsiteY2" fmla="*/ 0 h 5429817"/>
              <a:gd name="connsiteX3" fmla="*/ 5962990 w 5962990"/>
              <a:gd name="connsiteY3" fmla="*/ 5366204 h 5429817"/>
              <a:gd name="connsiteX4" fmla="*/ 0 w 5962990"/>
              <a:gd name="connsiteY4" fmla="*/ 5429817 h 5429817"/>
              <a:gd name="connsiteX0" fmla="*/ 0 w 5962990"/>
              <a:gd name="connsiteY0" fmla="*/ 5441435 h 5441435"/>
              <a:gd name="connsiteX1" fmla="*/ 5409856 w 5962990"/>
              <a:gd name="connsiteY1" fmla="*/ 0 h 5441435"/>
              <a:gd name="connsiteX2" fmla="*/ 5954494 w 5962990"/>
              <a:gd name="connsiteY2" fmla="*/ 11618 h 5441435"/>
              <a:gd name="connsiteX3" fmla="*/ 5962990 w 5962990"/>
              <a:gd name="connsiteY3" fmla="*/ 5377822 h 5441435"/>
              <a:gd name="connsiteX4" fmla="*/ 0 w 5962990"/>
              <a:gd name="connsiteY4" fmla="*/ 5441435 h 5441435"/>
              <a:gd name="connsiteX0" fmla="*/ 0 w 5962990"/>
              <a:gd name="connsiteY0" fmla="*/ 5442395 h 5442395"/>
              <a:gd name="connsiteX1" fmla="*/ 5409856 w 5962990"/>
              <a:gd name="connsiteY1" fmla="*/ 960 h 5442395"/>
              <a:gd name="connsiteX2" fmla="*/ 5960735 w 5962990"/>
              <a:gd name="connsiteY2" fmla="*/ 0 h 5442395"/>
              <a:gd name="connsiteX3" fmla="*/ 5962990 w 5962990"/>
              <a:gd name="connsiteY3" fmla="*/ 5378782 h 5442395"/>
              <a:gd name="connsiteX4" fmla="*/ 0 w 5962990"/>
              <a:gd name="connsiteY4" fmla="*/ 5442395 h 5442395"/>
              <a:gd name="connsiteX0" fmla="*/ 0 w 5962990"/>
              <a:gd name="connsiteY0" fmla="*/ 5442395 h 5442395"/>
              <a:gd name="connsiteX1" fmla="*/ 5397375 w 5962990"/>
              <a:gd name="connsiteY1" fmla="*/ 960 h 5442395"/>
              <a:gd name="connsiteX2" fmla="*/ 5960735 w 5962990"/>
              <a:gd name="connsiteY2" fmla="*/ 0 h 5442395"/>
              <a:gd name="connsiteX3" fmla="*/ 5962990 w 5962990"/>
              <a:gd name="connsiteY3" fmla="*/ 5378782 h 5442395"/>
              <a:gd name="connsiteX4" fmla="*/ 0 w 5962990"/>
              <a:gd name="connsiteY4" fmla="*/ 5442395 h 5442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2990" h="5442395">
                <a:moveTo>
                  <a:pt x="0" y="5442395"/>
                </a:moveTo>
                <a:lnTo>
                  <a:pt x="5397375" y="960"/>
                </a:lnTo>
                <a:lnTo>
                  <a:pt x="5960735" y="0"/>
                </a:lnTo>
                <a:cubicBezTo>
                  <a:pt x="5961487" y="1792927"/>
                  <a:pt x="5962238" y="3585855"/>
                  <a:pt x="5962990" y="5378782"/>
                </a:cubicBezTo>
                <a:lnTo>
                  <a:pt x="0" y="544239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ACDB82-8C8F-585E-29BC-CAC99A782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160" y="2247742"/>
            <a:ext cx="5384040" cy="13813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000" b="1" i="0">
                <a:solidFill>
                  <a:schemeClr val="bg1"/>
                </a:solidFill>
                <a:latin typeface="+mj-lt"/>
                <a:cs typeface="Franklin Gothic 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F51C2F52-D675-7ED8-3DB3-313777FE2D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8160" y="3679376"/>
            <a:ext cx="5561403" cy="3311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Franklin Gothic Book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BB3CCCFE-7F24-AAED-F5FF-8462351746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160" y="4197531"/>
            <a:ext cx="3798903" cy="288687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+mn-lt"/>
                <a:cs typeface="Franklin Gothic Book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7678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C1D5619-B556-83DB-A039-92D5A12E0D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17" b="13079"/>
          <a:stretch/>
        </p:blipFill>
        <p:spPr>
          <a:xfrm>
            <a:off x="0" y="3179298"/>
            <a:ext cx="12192000" cy="34074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B15D6C-5CEA-3225-6D8B-307C89D3AB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3" t="18579" r="1553" b="53005"/>
          <a:stretch/>
        </p:blipFill>
        <p:spPr>
          <a:xfrm flipH="1">
            <a:off x="10028416" y="0"/>
            <a:ext cx="2178573" cy="1948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16" y="183573"/>
            <a:ext cx="10120430" cy="8128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6" y="1870365"/>
            <a:ext cx="11236267" cy="3864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800">
                <a:latin typeface="+mn-lt"/>
              </a:defRPr>
            </a:lvl3pPr>
            <a:lvl4pPr marL="1371600" indent="0">
              <a:buNone/>
              <a:defRPr sz="1800">
                <a:latin typeface="+mn-lt"/>
              </a:defRPr>
            </a:lvl4pPr>
            <a:lvl5pPr marL="1828800" indent="0">
              <a:buNone/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5881A1-41B0-9FE6-BE4B-7970CF90565C}"/>
              </a:ext>
            </a:extLst>
          </p:cNvPr>
          <p:cNvSpPr/>
          <p:nvPr userDrawn="1"/>
        </p:nvSpPr>
        <p:spPr>
          <a:xfrm>
            <a:off x="1607671" y="6578600"/>
            <a:ext cx="10584329" cy="283464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5F388C-861E-B576-2600-FE14C17FF1C7}"/>
              </a:ext>
            </a:extLst>
          </p:cNvPr>
          <p:cNvSpPr>
            <a:spLocks/>
          </p:cNvSpPr>
          <p:nvPr userDrawn="1"/>
        </p:nvSpPr>
        <p:spPr>
          <a:xfrm flipH="1">
            <a:off x="-1" y="6578600"/>
            <a:ext cx="1711234" cy="283464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16CF1C-6388-96A0-CEF5-6E8C3A1FB973}"/>
              </a:ext>
            </a:extLst>
          </p:cNvPr>
          <p:cNvSpPr txBox="1"/>
          <p:nvPr userDrawn="1"/>
        </p:nvSpPr>
        <p:spPr>
          <a:xfrm>
            <a:off x="96863" y="6606905"/>
            <a:ext cx="7776275" cy="223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50">
                <a:solidFill>
                  <a:prstClr val="white"/>
                </a:solidFill>
                <a:latin typeface="Franklin Gothic Medium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INDUSTRIAL EFFICIENCY &amp; DECARBONIZATION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905CEA-66A9-C586-F171-790910D752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617" y="1039813"/>
            <a:ext cx="10135420" cy="53975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588A170-A91D-9499-A4BF-700E5E074358}"/>
              </a:ext>
            </a:extLst>
          </p:cNvPr>
          <p:cNvSpPr txBox="1">
            <a:spLocks/>
          </p:cNvSpPr>
          <p:nvPr userDrawn="1"/>
        </p:nvSpPr>
        <p:spPr>
          <a:xfrm>
            <a:off x="11588753" y="6605588"/>
            <a:ext cx="603249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fld id="{3B8FDC89-80CC-DB49-B2EA-BD0F5E541433}" type="slidenum">
              <a:rPr lang="en-US" sz="1000">
                <a:solidFill>
                  <a:schemeClr val="bg1"/>
                </a:solidFill>
                <a:latin typeface="Franklin Gothic Book" charset="0"/>
                <a:cs typeface="Franklin Gothic Book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t>‹#›</a:t>
            </a:fld>
            <a:endParaRPr lang="en-US" sz="1000">
              <a:solidFill>
                <a:schemeClr val="bg1"/>
              </a:solidFill>
              <a:latin typeface="Franklin Gothic Book" charset="0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683436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15D6C-5CEA-3225-6D8B-307C89D3AB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3" t="18579" r="1553" b="53005"/>
          <a:stretch/>
        </p:blipFill>
        <p:spPr>
          <a:xfrm flipH="1">
            <a:off x="10028416" y="0"/>
            <a:ext cx="2178573" cy="1948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16" y="183573"/>
            <a:ext cx="10120430" cy="8128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6" y="1870364"/>
            <a:ext cx="11236267" cy="45468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800">
                <a:latin typeface="+mn-lt"/>
              </a:defRPr>
            </a:lvl3pPr>
            <a:lvl4pPr marL="1371600" indent="0">
              <a:buNone/>
              <a:defRPr sz="1800">
                <a:latin typeface="+mn-lt"/>
              </a:defRPr>
            </a:lvl4pPr>
            <a:lvl5pPr marL="1828800" indent="0">
              <a:buNone/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5881A1-41B0-9FE6-BE4B-7970CF90565C}"/>
              </a:ext>
            </a:extLst>
          </p:cNvPr>
          <p:cNvSpPr/>
          <p:nvPr userDrawn="1"/>
        </p:nvSpPr>
        <p:spPr>
          <a:xfrm>
            <a:off x="1607671" y="6578600"/>
            <a:ext cx="10584329" cy="283464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5F388C-861E-B576-2600-FE14C17FF1C7}"/>
              </a:ext>
            </a:extLst>
          </p:cNvPr>
          <p:cNvSpPr>
            <a:spLocks/>
          </p:cNvSpPr>
          <p:nvPr userDrawn="1"/>
        </p:nvSpPr>
        <p:spPr>
          <a:xfrm flipH="1">
            <a:off x="-1" y="6578600"/>
            <a:ext cx="1711234" cy="283464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16CF1C-6388-96A0-CEF5-6E8C3A1FB973}"/>
              </a:ext>
            </a:extLst>
          </p:cNvPr>
          <p:cNvSpPr txBox="1"/>
          <p:nvPr userDrawn="1"/>
        </p:nvSpPr>
        <p:spPr>
          <a:xfrm>
            <a:off x="96863" y="6606905"/>
            <a:ext cx="7776275" cy="223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50">
                <a:solidFill>
                  <a:prstClr val="white"/>
                </a:solidFill>
                <a:latin typeface="Franklin Gothic Medium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INDUSTRIAL EFFICIENCY &amp; DECARBONIZATION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905CEA-66A9-C586-F171-790910D752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617" y="1039813"/>
            <a:ext cx="10135420" cy="53975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588A170-A91D-9499-A4BF-700E5E074358}"/>
              </a:ext>
            </a:extLst>
          </p:cNvPr>
          <p:cNvSpPr txBox="1">
            <a:spLocks/>
          </p:cNvSpPr>
          <p:nvPr userDrawn="1"/>
        </p:nvSpPr>
        <p:spPr>
          <a:xfrm>
            <a:off x="11588753" y="6605588"/>
            <a:ext cx="603249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fld id="{3B8FDC89-80CC-DB49-B2EA-BD0F5E541433}" type="slidenum">
              <a:rPr lang="en-US" sz="1000">
                <a:solidFill>
                  <a:schemeClr val="bg1"/>
                </a:solidFill>
                <a:latin typeface="Franklin Gothic Book" charset="0"/>
                <a:cs typeface="Franklin Gothic Book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t>‹#›</a:t>
            </a:fld>
            <a:endParaRPr lang="en-US" sz="1000">
              <a:solidFill>
                <a:schemeClr val="bg1"/>
              </a:solidFill>
              <a:latin typeface="Franklin Gothic Book" charset="0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091417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20E47C5-C701-86AD-0336-6E4C84C244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8"/>
          <a:stretch/>
        </p:blipFill>
        <p:spPr>
          <a:xfrm>
            <a:off x="0" y="-16346"/>
            <a:ext cx="5267961" cy="66006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C512FA0-D635-97B2-7254-104391822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6525" y="183573"/>
            <a:ext cx="6740587" cy="812800"/>
          </a:xfrm>
        </p:spPr>
        <p:txBody>
          <a:bodyPr/>
          <a:lstStyle>
            <a:lvl1pPr algn="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21BC86BF-B151-0C6B-5887-EE4192E60F6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26525" y="1870364"/>
            <a:ext cx="6689666" cy="454687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/>
            </a:lvl1pPr>
            <a:lvl2pPr marL="457200" indent="0" algn="r">
              <a:buNone/>
              <a:defRPr sz="1800"/>
            </a:lvl2pPr>
            <a:lvl3pPr marL="914400" indent="0" algn="r">
              <a:buNone/>
              <a:defRPr sz="1800"/>
            </a:lvl3pPr>
            <a:lvl4pPr marL="1371600" indent="0" algn="r">
              <a:buNone/>
              <a:defRPr sz="1800"/>
            </a:lvl4pPr>
            <a:lvl5pPr marL="1828800" indent="0" algn="r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23C2A34-FE14-6FC4-9E5E-8FBC3748B0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6525" y="1039813"/>
            <a:ext cx="6732099" cy="490049"/>
          </a:xfrm>
        </p:spPr>
        <p:txBody>
          <a:bodyPr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Sub header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FAA2D6-771F-54C9-C4A4-285DC34E8E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3" b="56618"/>
          <a:stretch/>
        </p:blipFill>
        <p:spPr>
          <a:xfrm>
            <a:off x="0" y="699082"/>
            <a:ext cx="2276085" cy="29751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11F0F-5014-CBC3-E707-9FF723FE81CE}"/>
              </a:ext>
            </a:extLst>
          </p:cNvPr>
          <p:cNvSpPr/>
          <p:nvPr userDrawn="1"/>
        </p:nvSpPr>
        <p:spPr>
          <a:xfrm>
            <a:off x="1607671" y="6578600"/>
            <a:ext cx="10584329" cy="283464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1BA807-B04C-4CFD-E131-3C50B60D963D}"/>
              </a:ext>
            </a:extLst>
          </p:cNvPr>
          <p:cNvSpPr>
            <a:spLocks/>
          </p:cNvSpPr>
          <p:nvPr userDrawn="1"/>
        </p:nvSpPr>
        <p:spPr>
          <a:xfrm flipH="1">
            <a:off x="-1" y="6578600"/>
            <a:ext cx="1711234" cy="283464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93E1D0-0AF1-B5F6-DE2D-FD5CF177DFE6}"/>
              </a:ext>
            </a:extLst>
          </p:cNvPr>
          <p:cNvSpPr txBox="1"/>
          <p:nvPr userDrawn="1"/>
        </p:nvSpPr>
        <p:spPr>
          <a:xfrm>
            <a:off x="96863" y="6606905"/>
            <a:ext cx="7776275" cy="223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50">
                <a:solidFill>
                  <a:prstClr val="white"/>
                </a:solidFill>
                <a:latin typeface="Franklin Gothic Medium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INDUSTRIAL EFFICIENCY &amp; DECARBONIZATION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1B2B4-E6CC-C7EC-25AA-909F39ACC14D}"/>
              </a:ext>
            </a:extLst>
          </p:cNvPr>
          <p:cNvSpPr txBox="1">
            <a:spLocks/>
          </p:cNvSpPr>
          <p:nvPr userDrawn="1"/>
        </p:nvSpPr>
        <p:spPr>
          <a:xfrm>
            <a:off x="11588753" y="6605588"/>
            <a:ext cx="603249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fld id="{3B8FDC89-80CC-DB49-B2EA-BD0F5E541433}" type="slidenum">
              <a:rPr lang="en-US" sz="1000">
                <a:solidFill>
                  <a:schemeClr val="bg1"/>
                </a:solidFill>
                <a:latin typeface="Franklin Gothic Book" charset="0"/>
                <a:cs typeface="Franklin Gothic Book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t>‹#›</a:t>
            </a:fld>
            <a:endParaRPr lang="en-US" sz="1000">
              <a:solidFill>
                <a:schemeClr val="bg1"/>
              </a:solidFill>
              <a:latin typeface="Franklin Gothic Book" charset="0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632122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30B3172-1314-7966-6B13-254EFE8BC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8"/>
          <a:stretch/>
        </p:blipFill>
        <p:spPr>
          <a:xfrm>
            <a:off x="8714917" y="0"/>
            <a:ext cx="2398437" cy="6858000"/>
          </a:xfrm>
          <a:prstGeom prst="rect">
            <a:avLst/>
          </a:prstGeom>
        </p:spPr>
      </p:pic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3B7E0E-EAB6-27AB-5E99-6E57777E18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7325875" y="-19195"/>
            <a:ext cx="4882135" cy="6914569"/>
          </a:xfrm>
          <a:custGeom>
            <a:avLst/>
            <a:gdLst>
              <a:gd name="connsiteX0" fmla="*/ 0 w 5927725"/>
              <a:gd name="connsiteY0" fmla="*/ 4968876 h 4968876"/>
              <a:gd name="connsiteX1" fmla="*/ 2963863 w 5927725"/>
              <a:gd name="connsiteY1" fmla="*/ 0 h 4968876"/>
              <a:gd name="connsiteX2" fmla="*/ 5927725 w 5927725"/>
              <a:gd name="connsiteY2" fmla="*/ 4968876 h 4968876"/>
              <a:gd name="connsiteX3" fmla="*/ 0 w 5927725"/>
              <a:gd name="connsiteY3" fmla="*/ 4968876 h 4968876"/>
              <a:gd name="connsiteX0" fmla="*/ 0 w 6171565"/>
              <a:gd name="connsiteY0" fmla="*/ 4968876 h 4968876"/>
              <a:gd name="connsiteX1" fmla="*/ 2963863 w 6171565"/>
              <a:gd name="connsiteY1" fmla="*/ 0 h 4968876"/>
              <a:gd name="connsiteX2" fmla="*/ 6171565 w 6171565"/>
              <a:gd name="connsiteY2" fmla="*/ 4557396 h 4968876"/>
              <a:gd name="connsiteX3" fmla="*/ 0 w 6171565"/>
              <a:gd name="connsiteY3" fmla="*/ 4968876 h 4968876"/>
              <a:gd name="connsiteX0" fmla="*/ 0 w 6476365"/>
              <a:gd name="connsiteY0" fmla="*/ 46356 h 4557396"/>
              <a:gd name="connsiteX1" fmla="*/ 3268663 w 6476365"/>
              <a:gd name="connsiteY1" fmla="*/ 0 h 4557396"/>
              <a:gd name="connsiteX2" fmla="*/ 6476365 w 6476365"/>
              <a:gd name="connsiteY2" fmla="*/ 4557396 h 4557396"/>
              <a:gd name="connsiteX3" fmla="*/ 0 w 6476365"/>
              <a:gd name="connsiteY3" fmla="*/ 46356 h 4557396"/>
              <a:gd name="connsiteX0" fmla="*/ 0 w 6476365"/>
              <a:gd name="connsiteY0" fmla="*/ 61596 h 4572636"/>
              <a:gd name="connsiteX1" fmla="*/ 6331903 w 6476365"/>
              <a:gd name="connsiteY1" fmla="*/ 0 h 4572636"/>
              <a:gd name="connsiteX2" fmla="*/ 6476365 w 6476365"/>
              <a:gd name="connsiteY2" fmla="*/ 4572636 h 4572636"/>
              <a:gd name="connsiteX3" fmla="*/ 0 w 6476365"/>
              <a:gd name="connsiteY3" fmla="*/ 61596 h 4572636"/>
              <a:gd name="connsiteX0" fmla="*/ 0 w 6461125"/>
              <a:gd name="connsiteY0" fmla="*/ 61596 h 4481196"/>
              <a:gd name="connsiteX1" fmla="*/ 6331903 w 6461125"/>
              <a:gd name="connsiteY1" fmla="*/ 0 h 4481196"/>
              <a:gd name="connsiteX2" fmla="*/ 6461125 w 6461125"/>
              <a:gd name="connsiteY2" fmla="*/ 4481196 h 4481196"/>
              <a:gd name="connsiteX3" fmla="*/ 0 w 6461125"/>
              <a:gd name="connsiteY3" fmla="*/ 61596 h 4481196"/>
              <a:gd name="connsiteX0" fmla="*/ 0 w 6506845"/>
              <a:gd name="connsiteY0" fmla="*/ 61596 h 4587876"/>
              <a:gd name="connsiteX1" fmla="*/ 6331903 w 6506845"/>
              <a:gd name="connsiteY1" fmla="*/ 0 h 4587876"/>
              <a:gd name="connsiteX2" fmla="*/ 6506845 w 6506845"/>
              <a:gd name="connsiteY2" fmla="*/ 4587876 h 4587876"/>
              <a:gd name="connsiteX3" fmla="*/ 0 w 6506845"/>
              <a:gd name="connsiteY3" fmla="*/ 61596 h 4587876"/>
              <a:gd name="connsiteX0" fmla="*/ 0 w 6384925"/>
              <a:gd name="connsiteY0" fmla="*/ 31116 h 4587876"/>
              <a:gd name="connsiteX1" fmla="*/ 6209983 w 6384925"/>
              <a:gd name="connsiteY1" fmla="*/ 0 h 4587876"/>
              <a:gd name="connsiteX2" fmla="*/ 6384925 w 6384925"/>
              <a:gd name="connsiteY2" fmla="*/ 4587876 h 4587876"/>
              <a:gd name="connsiteX3" fmla="*/ 0 w 6384925"/>
              <a:gd name="connsiteY3" fmla="*/ 31116 h 4587876"/>
              <a:gd name="connsiteX0" fmla="*/ 0 w 6476365"/>
              <a:gd name="connsiteY0" fmla="*/ 92076 h 4587876"/>
              <a:gd name="connsiteX1" fmla="*/ 6301423 w 6476365"/>
              <a:gd name="connsiteY1" fmla="*/ 0 h 4587876"/>
              <a:gd name="connsiteX2" fmla="*/ 6476365 w 6476365"/>
              <a:gd name="connsiteY2" fmla="*/ 4587876 h 4587876"/>
              <a:gd name="connsiteX3" fmla="*/ 0 w 6476365"/>
              <a:gd name="connsiteY3" fmla="*/ 92076 h 4587876"/>
              <a:gd name="connsiteX0" fmla="*/ 0 w 7077277"/>
              <a:gd name="connsiteY0" fmla="*/ 105931 h 4601731"/>
              <a:gd name="connsiteX1" fmla="*/ 7077277 w 7077277"/>
              <a:gd name="connsiteY1" fmla="*/ 0 h 4601731"/>
              <a:gd name="connsiteX2" fmla="*/ 6476365 w 7077277"/>
              <a:gd name="connsiteY2" fmla="*/ 4601731 h 4601731"/>
              <a:gd name="connsiteX3" fmla="*/ 0 w 7077277"/>
              <a:gd name="connsiteY3" fmla="*/ 105931 h 4601731"/>
              <a:gd name="connsiteX0" fmla="*/ 0 w 6476365"/>
              <a:gd name="connsiteY0" fmla="*/ 1554182 h 6049982"/>
              <a:gd name="connsiteX1" fmla="*/ 5337721 w 6476365"/>
              <a:gd name="connsiteY1" fmla="*/ 0 h 6049982"/>
              <a:gd name="connsiteX2" fmla="*/ 6476365 w 6476365"/>
              <a:gd name="connsiteY2" fmla="*/ 6049982 h 6049982"/>
              <a:gd name="connsiteX3" fmla="*/ 0 w 6476365"/>
              <a:gd name="connsiteY3" fmla="*/ 1554182 h 6049982"/>
              <a:gd name="connsiteX0" fmla="*/ 0 w 7132166"/>
              <a:gd name="connsiteY0" fmla="*/ 1142159 h 6049982"/>
              <a:gd name="connsiteX1" fmla="*/ 5993522 w 7132166"/>
              <a:gd name="connsiteY1" fmla="*/ 0 h 6049982"/>
              <a:gd name="connsiteX2" fmla="*/ 7132166 w 7132166"/>
              <a:gd name="connsiteY2" fmla="*/ 6049982 h 6049982"/>
              <a:gd name="connsiteX3" fmla="*/ 0 w 7132166"/>
              <a:gd name="connsiteY3" fmla="*/ 1142159 h 6049982"/>
              <a:gd name="connsiteX0" fmla="*/ 0 w 8055373"/>
              <a:gd name="connsiteY0" fmla="*/ 1142159 h 6608938"/>
              <a:gd name="connsiteX1" fmla="*/ 5993522 w 8055373"/>
              <a:gd name="connsiteY1" fmla="*/ 0 h 6608938"/>
              <a:gd name="connsiteX2" fmla="*/ 8055373 w 8055373"/>
              <a:gd name="connsiteY2" fmla="*/ 6608938 h 6608938"/>
              <a:gd name="connsiteX3" fmla="*/ 0 w 8055373"/>
              <a:gd name="connsiteY3" fmla="*/ 1142159 h 6608938"/>
              <a:gd name="connsiteX0" fmla="*/ 0 w 8055373"/>
              <a:gd name="connsiteY0" fmla="*/ 1267259 h 6734038"/>
              <a:gd name="connsiteX1" fmla="*/ 6731265 w 8055373"/>
              <a:gd name="connsiteY1" fmla="*/ 0 h 6734038"/>
              <a:gd name="connsiteX2" fmla="*/ 8055373 w 8055373"/>
              <a:gd name="connsiteY2" fmla="*/ 6734038 h 6734038"/>
              <a:gd name="connsiteX3" fmla="*/ 0 w 8055373"/>
              <a:gd name="connsiteY3" fmla="*/ 1267259 h 6734038"/>
              <a:gd name="connsiteX0" fmla="*/ 0 w 8136288"/>
              <a:gd name="connsiteY0" fmla="*/ 1212030 h 6734038"/>
              <a:gd name="connsiteX1" fmla="*/ 6812180 w 8136288"/>
              <a:gd name="connsiteY1" fmla="*/ 0 h 6734038"/>
              <a:gd name="connsiteX2" fmla="*/ 8136288 w 8136288"/>
              <a:gd name="connsiteY2" fmla="*/ 6734038 h 6734038"/>
              <a:gd name="connsiteX3" fmla="*/ 0 w 8136288"/>
              <a:gd name="connsiteY3" fmla="*/ 1212030 h 6734038"/>
              <a:gd name="connsiteX0" fmla="*/ 0 w 8136288"/>
              <a:gd name="connsiteY0" fmla="*/ 6712285 h 6734038"/>
              <a:gd name="connsiteX1" fmla="*/ 6812180 w 8136288"/>
              <a:gd name="connsiteY1" fmla="*/ 0 h 6734038"/>
              <a:gd name="connsiteX2" fmla="*/ 8136288 w 8136288"/>
              <a:gd name="connsiteY2" fmla="*/ 6734038 h 6734038"/>
              <a:gd name="connsiteX3" fmla="*/ 0 w 8136288"/>
              <a:gd name="connsiteY3" fmla="*/ 6712285 h 6734038"/>
              <a:gd name="connsiteX0" fmla="*/ 0 w 6812180"/>
              <a:gd name="connsiteY0" fmla="*/ 6712285 h 6712285"/>
              <a:gd name="connsiteX1" fmla="*/ 6812180 w 6812180"/>
              <a:gd name="connsiteY1" fmla="*/ 0 h 6712285"/>
              <a:gd name="connsiteX2" fmla="*/ 6626142 w 6812180"/>
              <a:gd name="connsiteY2" fmla="*/ 6664765 h 6712285"/>
              <a:gd name="connsiteX3" fmla="*/ 0 w 6812180"/>
              <a:gd name="connsiteY3" fmla="*/ 6712285 h 6712285"/>
              <a:gd name="connsiteX0" fmla="*/ 0 w 6875524"/>
              <a:gd name="connsiteY0" fmla="*/ 6712285 h 6712285"/>
              <a:gd name="connsiteX1" fmla="*/ 6812180 w 6875524"/>
              <a:gd name="connsiteY1" fmla="*/ 0 h 6712285"/>
              <a:gd name="connsiteX2" fmla="*/ 6875524 w 6875524"/>
              <a:gd name="connsiteY2" fmla="*/ 6706328 h 6712285"/>
              <a:gd name="connsiteX3" fmla="*/ 0 w 6875524"/>
              <a:gd name="connsiteY3" fmla="*/ 6712285 h 6712285"/>
              <a:gd name="connsiteX0" fmla="*/ 0 w 6909162"/>
              <a:gd name="connsiteY0" fmla="*/ 6878539 h 6878539"/>
              <a:gd name="connsiteX1" fmla="*/ 6909162 w 6909162"/>
              <a:gd name="connsiteY1" fmla="*/ 0 h 6878539"/>
              <a:gd name="connsiteX2" fmla="*/ 6875524 w 6909162"/>
              <a:gd name="connsiteY2" fmla="*/ 6872582 h 6878539"/>
              <a:gd name="connsiteX3" fmla="*/ 0 w 6909162"/>
              <a:gd name="connsiteY3" fmla="*/ 6878539 h 6878539"/>
              <a:gd name="connsiteX0" fmla="*/ 0 w 6950725"/>
              <a:gd name="connsiteY0" fmla="*/ 6947812 h 6947812"/>
              <a:gd name="connsiteX1" fmla="*/ 6950725 w 6950725"/>
              <a:gd name="connsiteY1" fmla="*/ 0 h 6947812"/>
              <a:gd name="connsiteX2" fmla="*/ 6875524 w 6950725"/>
              <a:gd name="connsiteY2" fmla="*/ 6941855 h 6947812"/>
              <a:gd name="connsiteX3" fmla="*/ 0 w 6950725"/>
              <a:gd name="connsiteY3" fmla="*/ 6947812 h 6947812"/>
              <a:gd name="connsiteX0" fmla="*/ 0 w 6950725"/>
              <a:gd name="connsiteY0" fmla="*/ 7004256 h 7004256"/>
              <a:gd name="connsiteX1" fmla="*/ 6950725 w 6950725"/>
              <a:gd name="connsiteY1" fmla="*/ 0 h 7004256"/>
              <a:gd name="connsiteX2" fmla="*/ 6875524 w 6950725"/>
              <a:gd name="connsiteY2" fmla="*/ 6998299 h 7004256"/>
              <a:gd name="connsiteX3" fmla="*/ 0 w 6950725"/>
              <a:gd name="connsiteY3" fmla="*/ 7004256 h 7004256"/>
              <a:gd name="connsiteX0" fmla="*/ 0 w 6919106"/>
              <a:gd name="connsiteY0" fmla="*/ 7051684 h 7051684"/>
              <a:gd name="connsiteX1" fmla="*/ 6919106 w 6919106"/>
              <a:gd name="connsiteY1" fmla="*/ 0 h 7051684"/>
              <a:gd name="connsiteX2" fmla="*/ 6843905 w 6919106"/>
              <a:gd name="connsiteY2" fmla="*/ 6998299 h 7051684"/>
              <a:gd name="connsiteX3" fmla="*/ 0 w 6919106"/>
              <a:gd name="connsiteY3" fmla="*/ 7051684 h 7051684"/>
              <a:gd name="connsiteX0" fmla="*/ 0 w 6990249"/>
              <a:gd name="connsiteY0" fmla="*/ 7020065 h 7020065"/>
              <a:gd name="connsiteX1" fmla="*/ 6990249 w 6990249"/>
              <a:gd name="connsiteY1" fmla="*/ 0 h 7020065"/>
              <a:gd name="connsiteX2" fmla="*/ 6915048 w 6990249"/>
              <a:gd name="connsiteY2" fmla="*/ 6998299 h 7020065"/>
              <a:gd name="connsiteX3" fmla="*/ 0 w 6990249"/>
              <a:gd name="connsiteY3" fmla="*/ 7020065 h 7020065"/>
              <a:gd name="connsiteX0" fmla="*/ 0 w 6795181"/>
              <a:gd name="connsiteY0" fmla="*/ 5184125 h 6998299"/>
              <a:gd name="connsiteX1" fmla="*/ 6795181 w 6795181"/>
              <a:gd name="connsiteY1" fmla="*/ 0 h 6998299"/>
              <a:gd name="connsiteX2" fmla="*/ 6719980 w 6795181"/>
              <a:gd name="connsiteY2" fmla="*/ 6998299 h 6998299"/>
              <a:gd name="connsiteX3" fmla="*/ 0 w 6795181"/>
              <a:gd name="connsiteY3" fmla="*/ 5184125 h 6998299"/>
              <a:gd name="connsiteX0" fmla="*/ 0 w 6783706"/>
              <a:gd name="connsiteY0" fmla="*/ 5241498 h 6998299"/>
              <a:gd name="connsiteX1" fmla="*/ 6783706 w 6783706"/>
              <a:gd name="connsiteY1" fmla="*/ 0 h 6998299"/>
              <a:gd name="connsiteX2" fmla="*/ 6708505 w 6783706"/>
              <a:gd name="connsiteY2" fmla="*/ 6998299 h 6998299"/>
              <a:gd name="connsiteX3" fmla="*/ 0 w 6783706"/>
              <a:gd name="connsiteY3" fmla="*/ 5241498 h 6998299"/>
              <a:gd name="connsiteX0" fmla="*/ 0 w 6827262"/>
              <a:gd name="connsiteY0" fmla="*/ 5205201 h 6998299"/>
              <a:gd name="connsiteX1" fmla="*/ 6827262 w 6827262"/>
              <a:gd name="connsiteY1" fmla="*/ 0 h 6998299"/>
              <a:gd name="connsiteX2" fmla="*/ 6752061 w 6827262"/>
              <a:gd name="connsiteY2" fmla="*/ 6998299 h 6998299"/>
              <a:gd name="connsiteX3" fmla="*/ 0 w 6827262"/>
              <a:gd name="connsiteY3" fmla="*/ 5205201 h 6998299"/>
              <a:gd name="connsiteX0" fmla="*/ 0 w 6780076"/>
              <a:gd name="connsiteY0" fmla="*/ 5205201 h 6998299"/>
              <a:gd name="connsiteX1" fmla="*/ 6780076 w 6780076"/>
              <a:gd name="connsiteY1" fmla="*/ 0 h 6998299"/>
              <a:gd name="connsiteX2" fmla="*/ 6704875 w 6780076"/>
              <a:gd name="connsiteY2" fmla="*/ 6998299 h 6998299"/>
              <a:gd name="connsiteX3" fmla="*/ 0 w 6780076"/>
              <a:gd name="connsiteY3" fmla="*/ 5205201 h 6998299"/>
              <a:gd name="connsiteX0" fmla="*/ 0 w 6812744"/>
              <a:gd name="connsiteY0" fmla="*/ 5208831 h 6998299"/>
              <a:gd name="connsiteX1" fmla="*/ 6812744 w 6812744"/>
              <a:gd name="connsiteY1" fmla="*/ 0 h 6998299"/>
              <a:gd name="connsiteX2" fmla="*/ 6737543 w 6812744"/>
              <a:gd name="connsiteY2" fmla="*/ 6998299 h 6998299"/>
              <a:gd name="connsiteX3" fmla="*/ 0 w 6812744"/>
              <a:gd name="connsiteY3" fmla="*/ 5208831 h 6998299"/>
              <a:gd name="connsiteX0" fmla="*/ 0 w 6737543"/>
              <a:gd name="connsiteY0" fmla="*/ 3622640 h 5412108"/>
              <a:gd name="connsiteX1" fmla="*/ 4108597 w 6737543"/>
              <a:gd name="connsiteY1" fmla="*/ 0 h 5412108"/>
              <a:gd name="connsiteX2" fmla="*/ 6737543 w 6737543"/>
              <a:gd name="connsiteY2" fmla="*/ 5412108 h 5412108"/>
              <a:gd name="connsiteX3" fmla="*/ 0 w 6737543"/>
              <a:gd name="connsiteY3" fmla="*/ 3622640 h 5412108"/>
              <a:gd name="connsiteX0" fmla="*/ 0 w 6737543"/>
              <a:gd name="connsiteY0" fmla="*/ 3767829 h 5557297"/>
              <a:gd name="connsiteX1" fmla="*/ 2914417 w 6737543"/>
              <a:gd name="connsiteY1" fmla="*/ 0 h 5557297"/>
              <a:gd name="connsiteX2" fmla="*/ 6737543 w 6737543"/>
              <a:gd name="connsiteY2" fmla="*/ 5557297 h 5557297"/>
              <a:gd name="connsiteX3" fmla="*/ 0 w 6737543"/>
              <a:gd name="connsiteY3" fmla="*/ 3767829 h 5557297"/>
              <a:gd name="connsiteX0" fmla="*/ 0 w 2914417"/>
              <a:gd name="connsiteY0" fmla="*/ 3767829 h 5781957"/>
              <a:gd name="connsiteX1" fmla="*/ 2914417 w 2914417"/>
              <a:gd name="connsiteY1" fmla="*/ 0 h 5781957"/>
              <a:gd name="connsiteX2" fmla="*/ 1595301 w 2914417"/>
              <a:gd name="connsiteY2" fmla="*/ 5781957 h 5781957"/>
              <a:gd name="connsiteX3" fmla="*/ 0 w 2914417"/>
              <a:gd name="connsiteY3" fmla="*/ 3767829 h 5781957"/>
              <a:gd name="connsiteX0" fmla="*/ 0 w 6171636"/>
              <a:gd name="connsiteY0" fmla="*/ 3767829 h 5851253"/>
              <a:gd name="connsiteX1" fmla="*/ 2914417 w 6171636"/>
              <a:gd name="connsiteY1" fmla="*/ 0 h 5851253"/>
              <a:gd name="connsiteX2" fmla="*/ 6162866 w 6171636"/>
              <a:gd name="connsiteY2" fmla="*/ 5851253 h 5851253"/>
              <a:gd name="connsiteX3" fmla="*/ 1595301 w 6171636"/>
              <a:gd name="connsiteY3" fmla="*/ 5781957 h 5851253"/>
              <a:gd name="connsiteX4" fmla="*/ 0 w 6171636"/>
              <a:gd name="connsiteY4" fmla="*/ 3767829 h 5851253"/>
              <a:gd name="connsiteX0" fmla="*/ 0 w 7464763"/>
              <a:gd name="connsiteY0" fmla="*/ 3964440 h 6047864"/>
              <a:gd name="connsiteX1" fmla="*/ 2914417 w 7464763"/>
              <a:gd name="connsiteY1" fmla="*/ 196611 h 6047864"/>
              <a:gd name="connsiteX2" fmla="*/ 7336095 w 7464763"/>
              <a:gd name="connsiteY2" fmla="*/ 780811 h 6047864"/>
              <a:gd name="connsiteX3" fmla="*/ 6162866 w 7464763"/>
              <a:gd name="connsiteY3" fmla="*/ 6047864 h 6047864"/>
              <a:gd name="connsiteX4" fmla="*/ 1595301 w 7464763"/>
              <a:gd name="connsiteY4" fmla="*/ 5978568 h 6047864"/>
              <a:gd name="connsiteX5" fmla="*/ 0 w 7464763"/>
              <a:gd name="connsiteY5" fmla="*/ 3964440 h 6047864"/>
              <a:gd name="connsiteX0" fmla="*/ 0 w 7464763"/>
              <a:gd name="connsiteY0" fmla="*/ 4073318 h 6156742"/>
              <a:gd name="connsiteX1" fmla="*/ 2914417 w 7464763"/>
              <a:gd name="connsiteY1" fmla="*/ 305489 h 6156742"/>
              <a:gd name="connsiteX2" fmla="*/ 7336095 w 7464763"/>
              <a:gd name="connsiteY2" fmla="*/ 889689 h 6156742"/>
              <a:gd name="connsiteX3" fmla="*/ 6162866 w 7464763"/>
              <a:gd name="connsiteY3" fmla="*/ 6156742 h 6156742"/>
              <a:gd name="connsiteX4" fmla="*/ 1595301 w 7464763"/>
              <a:gd name="connsiteY4" fmla="*/ 6087446 h 6156742"/>
              <a:gd name="connsiteX5" fmla="*/ 0 w 7464763"/>
              <a:gd name="connsiteY5" fmla="*/ 4073318 h 6156742"/>
              <a:gd name="connsiteX0" fmla="*/ 0 w 7336109"/>
              <a:gd name="connsiteY0" fmla="*/ 3980432 h 6063856"/>
              <a:gd name="connsiteX1" fmla="*/ 2914417 w 7336109"/>
              <a:gd name="connsiteY1" fmla="*/ 212603 h 6063856"/>
              <a:gd name="connsiteX2" fmla="*/ 7336095 w 7336109"/>
              <a:gd name="connsiteY2" fmla="*/ 796803 h 6063856"/>
              <a:gd name="connsiteX3" fmla="*/ 6162866 w 7336109"/>
              <a:gd name="connsiteY3" fmla="*/ 6063856 h 6063856"/>
              <a:gd name="connsiteX4" fmla="*/ 1595301 w 7336109"/>
              <a:gd name="connsiteY4" fmla="*/ 5994560 h 6063856"/>
              <a:gd name="connsiteX5" fmla="*/ 0 w 7336109"/>
              <a:gd name="connsiteY5" fmla="*/ 3980432 h 6063856"/>
              <a:gd name="connsiteX0" fmla="*/ 0 w 7456798"/>
              <a:gd name="connsiteY0" fmla="*/ 4012889 h 6027017"/>
              <a:gd name="connsiteX1" fmla="*/ 2914417 w 7456798"/>
              <a:gd name="connsiteY1" fmla="*/ 245060 h 6027017"/>
              <a:gd name="connsiteX2" fmla="*/ 7336095 w 7456798"/>
              <a:gd name="connsiteY2" fmla="*/ 829260 h 6027017"/>
              <a:gd name="connsiteX3" fmla="*/ 6100461 w 7456798"/>
              <a:gd name="connsiteY3" fmla="*/ 4573610 h 6027017"/>
              <a:gd name="connsiteX4" fmla="*/ 1595301 w 7456798"/>
              <a:gd name="connsiteY4" fmla="*/ 6027017 h 6027017"/>
              <a:gd name="connsiteX5" fmla="*/ 0 w 7456798"/>
              <a:gd name="connsiteY5" fmla="*/ 4012889 h 6027017"/>
              <a:gd name="connsiteX0" fmla="*/ 0 w 7431791"/>
              <a:gd name="connsiteY0" fmla="*/ 3988148 h 6002276"/>
              <a:gd name="connsiteX1" fmla="*/ 2914417 w 7431791"/>
              <a:gd name="connsiteY1" fmla="*/ 220319 h 6002276"/>
              <a:gd name="connsiteX2" fmla="*/ 7336095 w 7431791"/>
              <a:gd name="connsiteY2" fmla="*/ 804519 h 6002276"/>
              <a:gd name="connsiteX3" fmla="*/ 5875800 w 7431791"/>
              <a:gd name="connsiteY3" fmla="*/ 3787518 h 6002276"/>
              <a:gd name="connsiteX4" fmla="*/ 1595301 w 7431791"/>
              <a:gd name="connsiteY4" fmla="*/ 6002276 h 6002276"/>
              <a:gd name="connsiteX5" fmla="*/ 0 w 7431791"/>
              <a:gd name="connsiteY5" fmla="*/ 3988148 h 6002276"/>
              <a:gd name="connsiteX0" fmla="*/ 0 w 7502053"/>
              <a:gd name="connsiteY0" fmla="*/ 4048806 h 6062934"/>
              <a:gd name="connsiteX1" fmla="*/ 2914417 w 7502053"/>
              <a:gd name="connsiteY1" fmla="*/ 280977 h 6062934"/>
              <a:gd name="connsiteX2" fmla="*/ 7336095 w 7502053"/>
              <a:gd name="connsiteY2" fmla="*/ 865177 h 6062934"/>
              <a:gd name="connsiteX3" fmla="*/ 6412491 w 7502053"/>
              <a:gd name="connsiteY3" fmla="*/ 5558096 h 6062934"/>
              <a:gd name="connsiteX4" fmla="*/ 1595301 w 7502053"/>
              <a:gd name="connsiteY4" fmla="*/ 6062934 h 6062934"/>
              <a:gd name="connsiteX5" fmla="*/ 0 w 7502053"/>
              <a:gd name="connsiteY5" fmla="*/ 4048806 h 6062934"/>
              <a:gd name="connsiteX0" fmla="*/ 0 w 7502053"/>
              <a:gd name="connsiteY0" fmla="*/ 4048806 h 5558096"/>
              <a:gd name="connsiteX1" fmla="*/ 2914417 w 7502053"/>
              <a:gd name="connsiteY1" fmla="*/ 280977 h 5558096"/>
              <a:gd name="connsiteX2" fmla="*/ 7336095 w 7502053"/>
              <a:gd name="connsiteY2" fmla="*/ 865177 h 5558096"/>
              <a:gd name="connsiteX3" fmla="*/ 6412491 w 7502053"/>
              <a:gd name="connsiteY3" fmla="*/ 5558096 h 5558096"/>
              <a:gd name="connsiteX4" fmla="*/ 1745075 w 7502053"/>
              <a:gd name="connsiteY4" fmla="*/ 4852261 h 5558096"/>
              <a:gd name="connsiteX5" fmla="*/ 0 w 7502053"/>
              <a:gd name="connsiteY5" fmla="*/ 4048806 h 5558096"/>
              <a:gd name="connsiteX0" fmla="*/ 0 w 7502053"/>
              <a:gd name="connsiteY0" fmla="*/ 4048806 h 5613612"/>
              <a:gd name="connsiteX1" fmla="*/ 2914417 w 7502053"/>
              <a:gd name="connsiteY1" fmla="*/ 280977 h 5613612"/>
              <a:gd name="connsiteX2" fmla="*/ 7336095 w 7502053"/>
              <a:gd name="connsiteY2" fmla="*/ 865177 h 5613612"/>
              <a:gd name="connsiteX3" fmla="*/ 6412491 w 7502053"/>
              <a:gd name="connsiteY3" fmla="*/ 5558096 h 5613612"/>
              <a:gd name="connsiteX4" fmla="*/ 1245828 w 7502053"/>
              <a:gd name="connsiteY4" fmla="*/ 5613612 h 5613612"/>
              <a:gd name="connsiteX5" fmla="*/ 0 w 7502053"/>
              <a:gd name="connsiteY5" fmla="*/ 4048806 h 5613612"/>
              <a:gd name="connsiteX0" fmla="*/ 0 w 7502053"/>
              <a:gd name="connsiteY0" fmla="*/ 4050342 h 5615148"/>
              <a:gd name="connsiteX1" fmla="*/ 2914417 w 7502053"/>
              <a:gd name="connsiteY1" fmla="*/ 282513 h 5615148"/>
              <a:gd name="connsiteX2" fmla="*/ 7336095 w 7502053"/>
              <a:gd name="connsiteY2" fmla="*/ 866713 h 5615148"/>
              <a:gd name="connsiteX3" fmla="*/ 6412491 w 7502053"/>
              <a:gd name="connsiteY3" fmla="*/ 5597075 h 5615148"/>
              <a:gd name="connsiteX4" fmla="*/ 1245828 w 7502053"/>
              <a:gd name="connsiteY4" fmla="*/ 5615148 h 5615148"/>
              <a:gd name="connsiteX5" fmla="*/ 0 w 7502053"/>
              <a:gd name="connsiteY5" fmla="*/ 4050342 h 5615148"/>
              <a:gd name="connsiteX0" fmla="*/ 0 w 7804501"/>
              <a:gd name="connsiteY0" fmla="*/ 3928304 h 5493110"/>
              <a:gd name="connsiteX1" fmla="*/ 2914417 w 7804501"/>
              <a:gd name="connsiteY1" fmla="*/ 160475 h 5493110"/>
              <a:gd name="connsiteX2" fmla="*/ 7336095 w 7804501"/>
              <a:gd name="connsiteY2" fmla="*/ 744675 h 5493110"/>
              <a:gd name="connsiteX3" fmla="*/ 6412491 w 7804501"/>
              <a:gd name="connsiteY3" fmla="*/ 5475037 h 5493110"/>
              <a:gd name="connsiteX4" fmla="*/ 1245828 w 7804501"/>
              <a:gd name="connsiteY4" fmla="*/ 5493110 h 5493110"/>
              <a:gd name="connsiteX5" fmla="*/ 0 w 7804501"/>
              <a:gd name="connsiteY5" fmla="*/ 3928304 h 5493110"/>
              <a:gd name="connsiteX0" fmla="*/ 0 w 6460918"/>
              <a:gd name="connsiteY0" fmla="*/ 3975669 h 5540475"/>
              <a:gd name="connsiteX1" fmla="*/ 2914417 w 6460918"/>
              <a:gd name="connsiteY1" fmla="*/ 207840 h 5540475"/>
              <a:gd name="connsiteX2" fmla="*/ 3352106 w 6460918"/>
              <a:gd name="connsiteY2" fmla="*/ 483755 h 5540475"/>
              <a:gd name="connsiteX3" fmla="*/ 6412491 w 6460918"/>
              <a:gd name="connsiteY3" fmla="*/ 5522402 h 5540475"/>
              <a:gd name="connsiteX4" fmla="*/ 1245828 w 6460918"/>
              <a:gd name="connsiteY4" fmla="*/ 5540475 h 5540475"/>
              <a:gd name="connsiteX5" fmla="*/ 0 w 6460918"/>
              <a:gd name="connsiteY5" fmla="*/ 3975669 h 5540475"/>
              <a:gd name="connsiteX0" fmla="*/ 0 w 6467156"/>
              <a:gd name="connsiteY0" fmla="*/ 4058750 h 5623556"/>
              <a:gd name="connsiteX1" fmla="*/ 2914417 w 6467156"/>
              <a:gd name="connsiteY1" fmla="*/ 290921 h 5623556"/>
              <a:gd name="connsiteX2" fmla="*/ 3636677 w 6467156"/>
              <a:gd name="connsiteY2" fmla="*/ 258551 h 5623556"/>
              <a:gd name="connsiteX3" fmla="*/ 6412491 w 6467156"/>
              <a:gd name="connsiteY3" fmla="*/ 5605483 h 5623556"/>
              <a:gd name="connsiteX4" fmla="*/ 1245828 w 6467156"/>
              <a:gd name="connsiteY4" fmla="*/ 5623556 h 5623556"/>
              <a:gd name="connsiteX5" fmla="*/ 0 w 6467156"/>
              <a:gd name="connsiteY5" fmla="*/ 4058750 h 5623556"/>
              <a:gd name="connsiteX0" fmla="*/ 0 w 3722800"/>
              <a:gd name="connsiteY0" fmla="*/ 4331371 h 5949247"/>
              <a:gd name="connsiteX1" fmla="*/ 2914417 w 3722800"/>
              <a:gd name="connsiteY1" fmla="*/ 563542 h 5949247"/>
              <a:gd name="connsiteX2" fmla="*/ 3636677 w 3722800"/>
              <a:gd name="connsiteY2" fmla="*/ 531172 h 5949247"/>
              <a:gd name="connsiteX3" fmla="*/ 3139929 w 3722800"/>
              <a:gd name="connsiteY3" fmla="*/ 5949247 h 5949247"/>
              <a:gd name="connsiteX4" fmla="*/ 1245828 w 3722800"/>
              <a:gd name="connsiteY4" fmla="*/ 5896177 h 5949247"/>
              <a:gd name="connsiteX5" fmla="*/ 0 w 3722800"/>
              <a:gd name="connsiteY5" fmla="*/ 4331371 h 5949247"/>
              <a:gd name="connsiteX0" fmla="*/ 0 w 3933239"/>
              <a:gd name="connsiteY0" fmla="*/ 4331372 h 5949248"/>
              <a:gd name="connsiteX1" fmla="*/ 2914417 w 3933239"/>
              <a:gd name="connsiteY1" fmla="*/ 563543 h 5949248"/>
              <a:gd name="connsiteX2" fmla="*/ 3636677 w 3933239"/>
              <a:gd name="connsiteY2" fmla="*/ 531173 h 5949248"/>
              <a:gd name="connsiteX3" fmla="*/ 3756499 w 3933239"/>
              <a:gd name="connsiteY3" fmla="*/ 5949248 h 5949248"/>
              <a:gd name="connsiteX4" fmla="*/ 1245828 w 3933239"/>
              <a:gd name="connsiteY4" fmla="*/ 5896178 h 5949248"/>
              <a:gd name="connsiteX5" fmla="*/ 0 w 3933239"/>
              <a:gd name="connsiteY5" fmla="*/ 4331372 h 5949248"/>
              <a:gd name="connsiteX0" fmla="*/ 0 w 3765101"/>
              <a:gd name="connsiteY0" fmla="*/ 4331372 h 5949248"/>
              <a:gd name="connsiteX1" fmla="*/ 2914417 w 3765101"/>
              <a:gd name="connsiteY1" fmla="*/ 563543 h 5949248"/>
              <a:gd name="connsiteX2" fmla="*/ 3636677 w 3765101"/>
              <a:gd name="connsiteY2" fmla="*/ 531173 h 5949248"/>
              <a:gd name="connsiteX3" fmla="*/ 3756499 w 3765101"/>
              <a:gd name="connsiteY3" fmla="*/ 5949248 h 5949248"/>
              <a:gd name="connsiteX4" fmla="*/ 1245828 w 3765101"/>
              <a:gd name="connsiteY4" fmla="*/ 5896178 h 5949248"/>
              <a:gd name="connsiteX5" fmla="*/ 0 w 3765101"/>
              <a:gd name="connsiteY5" fmla="*/ 4331372 h 5949248"/>
              <a:gd name="connsiteX0" fmla="*/ 0 w 3858018"/>
              <a:gd name="connsiteY0" fmla="*/ 3942812 h 5560688"/>
              <a:gd name="connsiteX1" fmla="*/ 2914417 w 3858018"/>
              <a:gd name="connsiteY1" fmla="*/ 174983 h 5560688"/>
              <a:gd name="connsiteX2" fmla="*/ 3802677 w 3858018"/>
              <a:gd name="connsiteY2" fmla="*/ 1304610 h 5560688"/>
              <a:gd name="connsiteX3" fmla="*/ 3756499 w 3858018"/>
              <a:gd name="connsiteY3" fmla="*/ 5560688 h 5560688"/>
              <a:gd name="connsiteX4" fmla="*/ 1245828 w 3858018"/>
              <a:gd name="connsiteY4" fmla="*/ 5507618 h 5560688"/>
              <a:gd name="connsiteX5" fmla="*/ 0 w 3858018"/>
              <a:gd name="connsiteY5" fmla="*/ 3942812 h 5560688"/>
              <a:gd name="connsiteX0" fmla="*/ 0 w 3845350"/>
              <a:gd name="connsiteY0" fmla="*/ 3939982 h 5557858"/>
              <a:gd name="connsiteX1" fmla="*/ 2914417 w 3845350"/>
              <a:gd name="connsiteY1" fmla="*/ 172153 h 5557858"/>
              <a:gd name="connsiteX2" fmla="*/ 3802677 w 3845350"/>
              <a:gd name="connsiteY2" fmla="*/ 1301780 h 5557858"/>
              <a:gd name="connsiteX3" fmla="*/ 3756499 w 3845350"/>
              <a:gd name="connsiteY3" fmla="*/ 5557858 h 5557858"/>
              <a:gd name="connsiteX4" fmla="*/ 1245828 w 3845350"/>
              <a:gd name="connsiteY4" fmla="*/ 5504788 h 5557858"/>
              <a:gd name="connsiteX5" fmla="*/ 0 w 3845350"/>
              <a:gd name="connsiteY5" fmla="*/ 3939982 h 5557858"/>
              <a:gd name="connsiteX0" fmla="*/ 0 w 3863746"/>
              <a:gd name="connsiteY0" fmla="*/ 3806219 h 5424095"/>
              <a:gd name="connsiteX1" fmla="*/ 2914417 w 3863746"/>
              <a:gd name="connsiteY1" fmla="*/ 38390 h 5424095"/>
              <a:gd name="connsiteX2" fmla="*/ 3802677 w 3863746"/>
              <a:gd name="connsiteY2" fmla="*/ 1168017 h 5424095"/>
              <a:gd name="connsiteX3" fmla="*/ 3756499 w 3863746"/>
              <a:gd name="connsiteY3" fmla="*/ 5424095 h 5424095"/>
              <a:gd name="connsiteX4" fmla="*/ 1245828 w 3863746"/>
              <a:gd name="connsiteY4" fmla="*/ 5371025 h 5424095"/>
              <a:gd name="connsiteX5" fmla="*/ 0 w 3863746"/>
              <a:gd name="connsiteY5" fmla="*/ 3806219 h 5424095"/>
              <a:gd name="connsiteX0" fmla="*/ 0 w 3848104"/>
              <a:gd name="connsiteY0" fmla="*/ 4187703 h 5805579"/>
              <a:gd name="connsiteX1" fmla="*/ 2914417 w 3848104"/>
              <a:gd name="connsiteY1" fmla="*/ 419874 h 5805579"/>
              <a:gd name="connsiteX2" fmla="*/ 3778963 w 3848104"/>
              <a:gd name="connsiteY2" fmla="*/ 434932 h 5805579"/>
              <a:gd name="connsiteX3" fmla="*/ 3756499 w 3848104"/>
              <a:gd name="connsiteY3" fmla="*/ 5805579 h 5805579"/>
              <a:gd name="connsiteX4" fmla="*/ 1245828 w 3848104"/>
              <a:gd name="connsiteY4" fmla="*/ 5752509 h 5805579"/>
              <a:gd name="connsiteX5" fmla="*/ 0 w 3848104"/>
              <a:gd name="connsiteY5" fmla="*/ 4187703 h 5805579"/>
              <a:gd name="connsiteX0" fmla="*/ 0 w 3848104"/>
              <a:gd name="connsiteY0" fmla="*/ 3841125 h 5459001"/>
              <a:gd name="connsiteX1" fmla="*/ 2914417 w 3848104"/>
              <a:gd name="connsiteY1" fmla="*/ 73296 h 5459001"/>
              <a:gd name="connsiteX2" fmla="*/ 3778963 w 3848104"/>
              <a:gd name="connsiteY2" fmla="*/ 88354 h 5459001"/>
              <a:gd name="connsiteX3" fmla="*/ 3756499 w 3848104"/>
              <a:gd name="connsiteY3" fmla="*/ 5459001 h 5459001"/>
              <a:gd name="connsiteX4" fmla="*/ 1245828 w 3848104"/>
              <a:gd name="connsiteY4" fmla="*/ 5405931 h 5459001"/>
              <a:gd name="connsiteX5" fmla="*/ 0 w 3848104"/>
              <a:gd name="connsiteY5" fmla="*/ 3841125 h 5459001"/>
              <a:gd name="connsiteX0" fmla="*/ 0 w 3778963"/>
              <a:gd name="connsiteY0" fmla="*/ 3767829 h 5385705"/>
              <a:gd name="connsiteX1" fmla="*/ 2914417 w 3778963"/>
              <a:gd name="connsiteY1" fmla="*/ 0 h 5385705"/>
              <a:gd name="connsiteX2" fmla="*/ 3778963 w 3778963"/>
              <a:gd name="connsiteY2" fmla="*/ 15058 h 5385705"/>
              <a:gd name="connsiteX3" fmla="*/ 3756499 w 3778963"/>
              <a:gd name="connsiteY3" fmla="*/ 5385705 h 5385705"/>
              <a:gd name="connsiteX4" fmla="*/ 1245828 w 3778963"/>
              <a:gd name="connsiteY4" fmla="*/ 5332635 h 5385705"/>
              <a:gd name="connsiteX5" fmla="*/ 0 w 3778963"/>
              <a:gd name="connsiteY5" fmla="*/ 3767829 h 5385705"/>
              <a:gd name="connsiteX0" fmla="*/ 0 w 3850464"/>
              <a:gd name="connsiteY0" fmla="*/ 4152972 h 5749924"/>
              <a:gd name="connsiteX1" fmla="*/ 2914417 w 3850464"/>
              <a:gd name="connsiteY1" fmla="*/ 385143 h 5749924"/>
              <a:gd name="connsiteX2" fmla="*/ 3778963 w 3850464"/>
              <a:gd name="connsiteY2" fmla="*/ 400201 h 5749924"/>
              <a:gd name="connsiteX3" fmla="*/ 3787885 w 3850464"/>
              <a:gd name="connsiteY3" fmla="*/ 5749924 h 5749924"/>
              <a:gd name="connsiteX4" fmla="*/ 1245828 w 3850464"/>
              <a:gd name="connsiteY4" fmla="*/ 5717778 h 5749924"/>
              <a:gd name="connsiteX5" fmla="*/ 0 w 3850464"/>
              <a:gd name="connsiteY5" fmla="*/ 4152972 h 5749924"/>
              <a:gd name="connsiteX0" fmla="*/ 0 w 3850464"/>
              <a:gd name="connsiteY0" fmla="*/ 4155336 h 5752288"/>
              <a:gd name="connsiteX1" fmla="*/ 2914417 w 3850464"/>
              <a:gd name="connsiteY1" fmla="*/ 387507 h 5752288"/>
              <a:gd name="connsiteX2" fmla="*/ 3778963 w 3850464"/>
              <a:gd name="connsiteY2" fmla="*/ 402565 h 5752288"/>
              <a:gd name="connsiteX3" fmla="*/ 3787885 w 3850464"/>
              <a:gd name="connsiteY3" fmla="*/ 5752288 h 5752288"/>
              <a:gd name="connsiteX4" fmla="*/ 1245828 w 3850464"/>
              <a:gd name="connsiteY4" fmla="*/ 5720142 h 5752288"/>
              <a:gd name="connsiteX5" fmla="*/ 0 w 3850464"/>
              <a:gd name="connsiteY5" fmla="*/ 4155336 h 5752288"/>
              <a:gd name="connsiteX0" fmla="*/ 0 w 3795630"/>
              <a:gd name="connsiteY0" fmla="*/ 3768581 h 5365533"/>
              <a:gd name="connsiteX1" fmla="*/ 2914417 w 3795630"/>
              <a:gd name="connsiteY1" fmla="*/ 752 h 5365533"/>
              <a:gd name="connsiteX2" fmla="*/ 3778963 w 3795630"/>
              <a:gd name="connsiteY2" fmla="*/ 15810 h 5365533"/>
              <a:gd name="connsiteX3" fmla="*/ 3787885 w 3795630"/>
              <a:gd name="connsiteY3" fmla="*/ 5365533 h 5365533"/>
              <a:gd name="connsiteX4" fmla="*/ 1245828 w 3795630"/>
              <a:gd name="connsiteY4" fmla="*/ 5333387 h 5365533"/>
              <a:gd name="connsiteX5" fmla="*/ 0 w 3795630"/>
              <a:gd name="connsiteY5" fmla="*/ 3768581 h 5365533"/>
              <a:gd name="connsiteX0" fmla="*/ 0 w 3795630"/>
              <a:gd name="connsiteY0" fmla="*/ 3773700 h 5370652"/>
              <a:gd name="connsiteX1" fmla="*/ 2914417 w 3795630"/>
              <a:gd name="connsiteY1" fmla="*/ 5871 h 5370652"/>
              <a:gd name="connsiteX2" fmla="*/ 3778963 w 3795630"/>
              <a:gd name="connsiteY2" fmla="*/ 5 h 5370652"/>
              <a:gd name="connsiteX3" fmla="*/ 3787885 w 3795630"/>
              <a:gd name="connsiteY3" fmla="*/ 5370652 h 5370652"/>
              <a:gd name="connsiteX4" fmla="*/ 1245828 w 3795630"/>
              <a:gd name="connsiteY4" fmla="*/ 5338506 h 5370652"/>
              <a:gd name="connsiteX5" fmla="*/ 0 w 3795630"/>
              <a:gd name="connsiteY5" fmla="*/ 3773700 h 5370652"/>
              <a:gd name="connsiteX0" fmla="*/ 0 w 3798426"/>
              <a:gd name="connsiteY0" fmla="*/ 3782763 h 5379715"/>
              <a:gd name="connsiteX1" fmla="*/ 2914417 w 3798426"/>
              <a:gd name="connsiteY1" fmla="*/ 14934 h 5379715"/>
              <a:gd name="connsiteX2" fmla="*/ 3788026 w 3798426"/>
              <a:gd name="connsiteY2" fmla="*/ 5 h 5379715"/>
              <a:gd name="connsiteX3" fmla="*/ 3787885 w 3798426"/>
              <a:gd name="connsiteY3" fmla="*/ 5379715 h 5379715"/>
              <a:gd name="connsiteX4" fmla="*/ 1245828 w 3798426"/>
              <a:gd name="connsiteY4" fmla="*/ 5347569 h 5379715"/>
              <a:gd name="connsiteX5" fmla="*/ 0 w 3798426"/>
              <a:gd name="connsiteY5" fmla="*/ 3782763 h 537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8426" h="5379715">
                <a:moveTo>
                  <a:pt x="0" y="3782763"/>
                </a:moveTo>
                <a:lnTo>
                  <a:pt x="2914417" y="14934"/>
                </a:lnTo>
                <a:cubicBezTo>
                  <a:pt x="3056129" y="9491"/>
                  <a:pt x="3778457" y="5620"/>
                  <a:pt x="3788026" y="5"/>
                </a:cubicBezTo>
                <a:cubicBezTo>
                  <a:pt x="3797595" y="-5610"/>
                  <a:pt x="3805684" y="4217619"/>
                  <a:pt x="3787885" y="5379715"/>
                </a:cubicBezTo>
                <a:lnTo>
                  <a:pt x="1245828" y="5347569"/>
                </a:lnTo>
                <a:lnTo>
                  <a:pt x="0" y="378276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B6F3F6-1B4B-F7AE-2518-B3FB1A5EB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17" y="183573"/>
            <a:ext cx="6740587" cy="8128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CE02E5B6-59DA-E8D3-B455-6967C2F388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7" y="1870364"/>
            <a:ext cx="6689666" cy="45468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800">
                <a:latin typeface="+mn-lt"/>
              </a:defRPr>
            </a:lvl3pPr>
            <a:lvl4pPr marL="1371600" indent="0">
              <a:buNone/>
              <a:defRPr sz="1800">
                <a:latin typeface="+mn-lt"/>
              </a:defRPr>
            </a:lvl4pPr>
            <a:lvl5pPr marL="1828800" indent="0">
              <a:buNone/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2336B191-3C23-8103-8222-1F13425111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617" y="1039813"/>
            <a:ext cx="6732099" cy="490049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56141E-C1E6-0AEA-40A2-2C981FFD80DD}"/>
              </a:ext>
            </a:extLst>
          </p:cNvPr>
          <p:cNvSpPr/>
          <p:nvPr userDrawn="1"/>
        </p:nvSpPr>
        <p:spPr>
          <a:xfrm>
            <a:off x="1607671" y="6578600"/>
            <a:ext cx="10584329" cy="283464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28EF5D-C604-7A43-9881-4ACE91DD96F5}"/>
              </a:ext>
            </a:extLst>
          </p:cNvPr>
          <p:cNvSpPr>
            <a:spLocks/>
          </p:cNvSpPr>
          <p:nvPr userDrawn="1"/>
        </p:nvSpPr>
        <p:spPr>
          <a:xfrm flipH="1">
            <a:off x="-1" y="6578600"/>
            <a:ext cx="1711234" cy="283464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08C631-6703-F1CA-EC55-00F91FB4BB40}"/>
              </a:ext>
            </a:extLst>
          </p:cNvPr>
          <p:cNvSpPr txBox="1"/>
          <p:nvPr userDrawn="1"/>
        </p:nvSpPr>
        <p:spPr>
          <a:xfrm>
            <a:off x="96863" y="6606905"/>
            <a:ext cx="7776275" cy="223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50">
                <a:solidFill>
                  <a:prstClr val="white"/>
                </a:solidFill>
                <a:latin typeface="Franklin Gothic Medium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INDUSTRIAL EFFICIENCY &amp; DECARBONIZATION OFFICE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0830BF2-A35F-F777-93DD-59CE0A7C40D9}"/>
              </a:ext>
            </a:extLst>
          </p:cNvPr>
          <p:cNvSpPr txBox="1">
            <a:spLocks/>
          </p:cNvSpPr>
          <p:nvPr userDrawn="1"/>
        </p:nvSpPr>
        <p:spPr>
          <a:xfrm>
            <a:off x="11588753" y="6605588"/>
            <a:ext cx="603249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fld id="{3B8FDC89-80CC-DB49-B2EA-BD0F5E541433}" type="slidenum">
              <a:rPr lang="en-US" sz="1000">
                <a:solidFill>
                  <a:schemeClr val="bg1"/>
                </a:solidFill>
                <a:latin typeface="Franklin Gothic Book" charset="0"/>
                <a:cs typeface="Franklin Gothic Book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t>‹#›</a:t>
            </a:fld>
            <a:endParaRPr lang="en-US" sz="1000">
              <a:solidFill>
                <a:schemeClr val="bg1"/>
              </a:solidFill>
              <a:latin typeface="Franklin Gothic Book" charset="0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2147373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30B3172-1314-7966-6B13-254EFE8BC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8"/>
          <a:stretch/>
        </p:blipFill>
        <p:spPr>
          <a:xfrm flipH="1">
            <a:off x="1201793" y="0"/>
            <a:ext cx="2593196" cy="6858000"/>
          </a:xfrm>
          <a:prstGeom prst="rect">
            <a:avLst/>
          </a:prstGeom>
        </p:spPr>
      </p:pic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3B7E0E-EAB6-27AB-5E99-6E57777E18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 flipH="1">
            <a:off x="-9216" y="-7545"/>
            <a:ext cx="5283907" cy="6902920"/>
          </a:xfrm>
          <a:custGeom>
            <a:avLst/>
            <a:gdLst>
              <a:gd name="connsiteX0" fmla="*/ 0 w 5927725"/>
              <a:gd name="connsiteY0" fmla="*/ 4968876 h 4968876"/>
              <a:gd name="connsiteX1" fmla="*/ 2963863 w 5927725"/>
              <a:gd name="connsiteY1" fmla="*/ 0 h 4968876"/>
              <a:gd name="connsiteX2" fmla="*/ 5927725 w 5927725"/>
              <a:gd name="connsiteY2" fmla="*/ 4968876 h 4968876"/>
              <a:gd name="connsiteX3" fmla="*/ 0 w 5927725"/>
              <a:gd name="connsiteY3" fmla="*/ 4968876 h 4968876"/>
              <a:gd name="connsiteX0" fmla="*/ 0 w 6171565"/>
              <a:gd name="connsiteY0" fmla="*/ 4968876 h 4968876"/>
              <a:gd name="connsiteX1" fmla="*/ 2963863 w 6171565"/>
              <a:gd name="connsiteY1" fmla="*/ 0 h 4968876"/>
              <a:gd name="connsiteX2" fmla="*/ 6171565 w 6171565"/>
              <a:gd name="connsiteY2" fmla="*/ 4557396 h 4968876"/>
              <a:gd name="connsiteX3" fmla="*/ 0 w 6171565"/>
              <a:gd name="connsiteY3" fmla="*/ 4968876 h 4968876"/>
              <a:gd name="connsiteX0" fmla="*/ 0 w 6476365"/>
              <a:gd name="connsiteY0" fmla="*/ 46356 h 4557396"/>
              <a:gd name="connsiteX1" fmla="*/ 3268663 w 6476365"/>
              <a:gd name="connsiteY1" fmla="*/ 0 h 4557396"/>
              <a:gd name="connsiteX2" fmla="*/ 6476365 w 6476365"/>
              <a:gd name="connsiteY2" fmla="*/ 4557396 h 4557396"/>
              <a:gd name="connsiteX3" fmla="*/ 0 w 6476365"/>
              <a:gd name="connsiteY3" fmla="*/ 46356 h 4557396"/>
              <a:gd name="connsiteX0" fmla="*/ 0 w 6476365"/>
              <a:gd name="connsiteY0" fmla="*/ 61596 h 4572636"/>
              <a:gd name="connsiteX1" fmla="*/ 6331903 w 6476365"/>
              <a:gd name="connsiteY1" fmla="*/ 0 h 4572636"/>
              <a:gd name="connsiteX2" fmla="*/ 6476365 w 6476365"/>
              <a:gd name="connsiteY2" fmla="*/ 4572636 h 4572636"/>
              <a:gd name="connsiteX3" fmla="*/ 0 w 6476365"/>
              <a:gd name="connsiteY3" fmla="*/ 61596 h 4572636"/>
              <a:gd name="connsiteX0" fmla="*/ 0 w 6461125"/>
              <a:gd name="connsiteY0" fmla="*/ 61596 h 4481196"/>
              <a:gd name="connsiteX1" fmla="*/ 6331903 w 6461125"/>
              <a:gd name="connsiteY1" fmla="*/ 0 h 4481196"/>
              <a:gd name="connsiteX2" fmla="*/ 6461125 w 6461125"/>
              <a:gd name="connsiteY2" fmla="*/ 4481196 h 4481196"/>
              <a:gd name="connsiteX3" fmla="*/ 0 w 6461125"/>
              <a:gd name="connsiteY3" fmla="*/ 61596 h 4481196"/>
              <a:gd name="connsiteX0" fmla="*/ 0 w 6506845"/>
              <a:gd name="connsiteY0" fmla="*/ 61596 h 4587876"/>
              <a:gd name="connsiteX1" fmla="*/ 6331903 w 6506845"/>
              <a:gd name="connsiteY1" fmla="*/ 0 h 4587876"/>
              <a:gd name="connsiteX2" fmla="*/ 6506845 w 6506845"/>
              <a:gd name="connsiteY2" fmla="*/ 4587876 h 4587876"/>
              <a:gd name="connsiteX3" fmla="*/ 0 w 6506845"/>
              <a:gd name="connsiteY3" fmla="*/ 61596 h 4587876"/>
              <a:gd name="connsiteX0" fmla="*/ 0 w 6384925"/>
              <a:gd name="connsiteY0" fmla="*/ 31116 h 4587876"/>
              <a:gd name="connsiteX1" fmla="*/ 6209983 w 6384925"/>
              <a:gd name="connsiteY1" fmla="*/ 0 h 4587876"/>
              <a:gd name="connsiteX2" fmla="*/ 6384925 w 6384925"/>
              <a:gd name="connsiteY2" fmla="*/ 4587876 h 4587876"/>
              <a:gd name="connsiteX3" fmla="*/ 0 w 6384925"/>
              <a:gd name="connsiteY3" fmla="*/ 31116 h 4587876"/>
              <a:gd name="connsiteX0" fmla="*/ 0 w 6476365"/>
              <a:gd name="connsiteY0" fmla="*/ 92076 h 4587876"/>
              <a:gd name="connsiteX1" fmla="*/ 6301423 w 6476365"/>
              <a:gd name="connsiteY1" fmla="*/ 0 h 4587876"/>
              <a:gd name="connsiteX2" fmla="*/ 6476365 w 6476365"/>
              <a:gd name="connsiteY2" fmla="*/ 4587876 h 4587876"/>
              <a:gd name="connsiteX3" fmla="*/ 0 w 6476365"/>
              <a:gd name="connsiteY3" fmla="*/ 92076 h 4587876"/>
              <a:gd name="connsiteX0" fmla="*/ 0 w 7077277"/>
              <a:gd name="connsiteY0" fmla="*/ 105931 h 4601731"/>
              <a:gd name="connsiteX1" fmla="*/ 7077277 w 7077277"/>
              <a:gd name="connsiteY1" fmla="*/ 0 h 4601731"/>
              <a:gd name="connsiteX2" fmla="*/ 6476365 w 7077277"/>
              <a:gd name="connsiteY2" fmla="*/ 4601731 h 4601731"/>
              <a:gd name="connsiteX3" fmla="*/ 0 w 7077277"/>
              <a:gd name="connsiteY3" fmla="*/ 105931 h 4601731"/>
              <a:gd name="connsiteX0" fmla="*/ 0 w 6476365"/>
              <a:gd name="connsiteY0" fmla="*/ 1554182 h 6049982"/>
              <a:gd name="connsiteX1" fmla="*/ 5337721 w 6476365"/>
              <a:gd name="connsiteY1" fmla="*/ 0 h 6049982"/>
              <a:gd name="connsiteX2" fmla="*/ 6476365 w 6476365"/>
              <a:gd name="connsiteY2" fmla="*/ 6049982 h 6049982"/>
              <a:gd name="connsiteX3" fmla="*/ 0 w 6476365"/>
              <a:gd name="connsiteY3" fmla="*/ 1554182 h 6049982"/>
              <a:gd name="connsiteX0" fmla="*/ 0 w 7132166"/>
              <a:gd name="connsiteY0" fmla="*/ 1142159 h 6049982"/>
              <a:gd name="connsiteX1" fmla="*/ 5993522 w 7132166"/>
              <a:gd name="connsiteY1" fmla="*/ 0 h 6049982"/>
              <a:gd name="connsiteX2" fmla="*/ 7132166 w 7132166"/>
              <a:gd name="connsiteY2" fmla="*/ 6049982 h 6049982"/>
              <a:gd name="connsiteX3" fmla="*/ 0 w 7132166"/>
              <a:gd name="connsiteY3" fmla="*/ 1142159 h 6049982"/>
              <a:gd name="connsiteX0" fmla="*/ 0 w 8055373"/>
              <a:gd name="connsiteY0" fmla="*/ 1142159 h 6608938"/>
              <a:gd name="connsiteX1" fmla="*/ 5993522 w 8055373"/>
              <a:gd name="connsiteY1" fmla="*/ 0 h 6608938"/>
              <a:gd name="connsiteX2" fmla="*/ 8055373 w 8055373"/>
              <a:gd name="connsiteY2" fmla="*/ 6608938 h 6608938"/>
              <a:gd name="connsiteX3" fmla="*/ 0 w 8055373"/>
              <a:gd name="connsiteY3" fmla="*/ 1142159 h 6608938"/>
              <a:gd name="connsiteX0" fmla="*/ 0 w 8055373"/>
              <a:gd name="connsiteY0" fmla="*/ 1267259 h 6734038"/>
              <a:gd name="connsiteX1" fmla="*/ 6731265 w 8055373"/>
              <a:gd name="connsiteY1" fmla="*/ 0 h 6734038"/>
              <a:gd name="connsiteX2" fmla="*/ 8055373 w 8055373"/>
              <a:gd name="connsiteY2" fmla="*/ 6734038 h 6734038"/>
              <a:gd name="connsiteX3" fmla="*/ 0 w 8055373"/>
              <a:gd name="connsiteY3" fmla="*/ 1267259 h 6734038"/>
              <a:gd name="connsiteX0" fmla="*/ 0 w 8136288"/>
              <a:gd name="connsiteY0" fmla="*/ 1212030 h 6734038"/>
              <a:gd name="connsiteX1" fmla="*/ 6812180 w 8136288"/>
              <a:gd name="connsiteY1" fmla="*/ 0 h 6734038"/>
              <a:gd name="connsiteX2" fmla="*/ 8136288 w 8136288"/>
              <a:gd name="connsiteY2" fmla="*/ 6734038 h 6734038"/>
              <a:gd name="connsiteX3" fmla="*/ 0 w 8136288"/>
              <a:gd name="connsiteY3" fmla="*/ 1212030 h 6734038"/>
              <a:gd name="connsiteX0" fmla="*/ 0 w 8136288"/>
              <a:gd name="connsiteY0" fmla="*/ 6712285 h 6734038"/>
              <a:gd name="connsiteX1" fmla="*/ 6812180 w 8136288"/>
              <a:gd name="connsiteY1" fmla="*/ 0 h 6734038"/>
              <a:gd name="connsiteX2" fmla="*/ 8136288 w 8136288"/>
              <a:gd name="connsiteY2" fmla="*/ 6734038 h 6734038"/>
              <a:gd name="connsiteX3" fmla="*/ 0 w 8136288"/>
              <a:gd name="connsiteY3" fmla="*/ 6712285 h 6734038"/>
              <a:gd name="connsiteX0" fmla="*/ 0 w 6812180"/>
              <a:gd name="connsiteY0" fmla="*/ 6712285 h 6712285"/>
              <a:gd name="connsiteX1" fmla="*/ 6812180 w 6812180"/>
              <a:gd name="connsiteY1" fmla="*/ 0 h 6712285"/>
              <a:gd name="connsiteX2" fmla="*/ 6626142 w 6812180"/>
              <a:gd name="connsiteY2" fmla="*/ 6664765 h 6712285"/>
              <a:gd name="connsiteX3" fmla="*/ 0 w 6812180"/>
              <a:gd name="connsiteY3" fmla="*/ 6712285 h 6712285"/>
              <a:gd name="connsiteX0" fmla="*/ 0 w 6875524"/>
              <a:gd name="connsiteY0" fmla="*/ 6712285 h 6712285"/>
              <a:gd name="connsiteX1" fmla="*/ 6812180 w 6875524"/>
              <a:gd name="connsiteY1" fmla="*/ 0 h 6712285"/>
              <a:gd name="connsiteX2" fmla="*/ 6875524 w 6875524"/>
              <a:gd name="connsiteY2" fmla="*/ 6706328 h 6712285"/>
              <a:gd name="connsiteX3" fmla="*/ 0 w 6875524"/>
              <a:gd name="connsiteY3" fmla="*/ 6712285 h 6712285"/>
              <a:gd name="connsiteX0" fmla="*/ 0 w 6909162"/>
              <a:gd name="connsiteY0" fmla="*/ 6878539 h 6878539"/>
              <a:gd name="connsiteX1" fmla="*/ 6909162 w 6909162"/>
              <a:gd name="connsiteY1" fmla="*/ 0 h 6878539"/>
              <a:gd name="connsiteX2" fmla="*/ 6875524 w 6909162"/>
              <a:gd name="connsiteY2" fmla="*/ 6872582 h 6878539"/>
              <a:gd name="connsiteX3" fmla="*/ 0 w 6909162"/>
              <a:gd name="connsiteY3" fmla="*/ 6878539 h 6878539"/>
              <a:gd name="connsiteX0" fmla="*/ 0 w 6950725"/>
              <a:gd name="connsiteY0" fmla="*/ 6947812 h 6947812"/>
              <a:gd name="connsiteX1" fmla="*/ 6950725 w 6950725"/>
              <a:gd name="connsiteY1" fmla="*/ 0 h 6947812"/>
              <a:gd name="connsiteX2" fmla="*/ 6875524 w 6950725"/>
              <a:gd name="connsiteY2" fmla="*/ 6941855 h 6947812"/>
              <a:gd name="connsiteX3" fmla="*/ 0 w 6950725"/>
              <a:gd name="connsiteY3" fmla="*/ 6947812 h 6947812"/>
              <a:gd name="connsiteX0" fmla="*/ 0 w 6950725"/>
              <a:gd name="connsiteY0" fmla="*/ 7004256 h 7004256"/>
              <a:gd name="connsiteX1" fmla="*/ 6950725 w 6950725"/>
              <a:gd name="connsiteY1" fmla="*/ 0 h 7004256"/>
              <a:gd name="connsiteX2" fmla="*/ 6875524 w 6950725"/>
              <a:gd name="connsiteY2" fmla="*/ 6998299 h 7004256"/>
              <a:gd name="connsiteX3" fmla="*/ 0 w 6950725"/>
              <a:gd name="connsiteY3" fmla="*/ 7004256 h 7004256"/>
              <a:gd name="connsiteX0" fmla="*/ 0 w 6919106"/>
              <a:gd name="connsiteY0" fmla="*/ 7051684 h 7051684"/>
              <a:gd name="connsiteX1" fmla="*/ 6919106 w 6919106"/>
              <a:gd name="connsiteY1" fmla="*/ 0 h 7051684"/>
              <a:gd name="connsiteX2" fmla="*/ 6843905 w 6919106"/>
              <a:gd name="connsiteY2" fmla="*/ 6998299 h 7051684"/>
              <a:gd name="connsiteX3" fmla="*/ 0 w 6919106"/>
              <a:gd name="connsiteY3" fmla="*/ 7051684 h 7051684"/>
              <a:gd name="connsiteX0" fmla="*/ 0 w 6990249"/>
              <a:gd name="connsiteY0" fmla="*/ 7020065 h 7020065"/>
              <a:gd name="connsiteX1" fmla="*/ 6990249 w 6990249"/>
              <a:gd name="connsiteY1" fmla="*/ 0 h 7020065"/>
              <a:gd name="connsiteX2" fmla="*/ 6915048 w 6990249"/>
              <a:gd name="connsiteY2" fmla="*/ 6998299 h 7020065"/>
              <a:gd name="connsiteX3" fmla="*/ 0 w 6990249"/>
              <a:gd name="connsiteY3" fmla="*/ 7020065 h 7020065"/>
              <a:gd name="connsiteX0" fmla="*/ 0 w 6795181"/>
              <a:gd name="connsiteY0" fmla="*/ 5184125 h 6998299"/>
              <a:gd name="connsiteX1" fmla="*/ 6795181 w 6795181"/>
              <a:gd name="connsiteY1" fmla="*/ 0 h 6998299"/>
              <a:gd name="connsiteX2" fmla="*/ 6719980 w 6795181"/>
              <a:gd name="connsiteY2" fmla="*/ 6998299 h 6998299"/>
              <a:gd name="connsiteX3" fmla="*/ 0 w 6795181"/>
              <a:gd name="connsiteY3" fmla="*/ 5184125 h 6998299"/>
              <a:gd name="connsiteX0" fmla="*/ 0 w 6783706"/>
              <a:gd name="connsiteY0" fmla="*/ 5241498 h 6998299"/>
              <a:gd name="connsiteX1" fmla="*/ 6783706 w 6783706"/>
              <a:gd name="connsiteY1" fmla="*/ 0 h 6998299"/>
              <a:gd name="connsiteX2" fmla="*/ 6708505 w 6783706"/>
              <a:gd name="connsiteY2" fmla="*/ 6998299 h 6998299"/>
              <a:gd name="connsiteX3" fmla="*/ 0 w 6783706"/>
              <a:gd name="connsiteY3" fmla="*/ 5241498 h 6998299"/>
              <a:gd name="connsiteX0" fmla="*/ 0 w 6827262"/>
              <a:gd name="connsiteY0" fmla="*/ 5205201 h 6998299"/>
              <a:gd name="connsiteX1" fmla="*/ 6827262 w 6827262"/>
              <a:gd name="connsiteY1" fmla="*/ 0 h 6998299"/>
              <a:gd name="connsiteX2" fmla="*/ 6752061 w 6827262"/>
              <a:gd name="connsiteY2" fmla="*/ 6998299 h 6998299"/>
              <a:gd name="connsiteX3" fmla="*/ 0 w 6827262"/>
              <a:gd name="connsiteY3" fmla="*/ 5205201 h 6998299"/>
              <a:gd name="connsiteX0" fmla="*/ 0 w 6780076"/>
              <a:gd name="connsiteY0" fmla="*/ 5205201 h 6998299"/>
              <a:gd name="connsiteX1" fmla="*/ 6780076 w 6780076"/>
              <a:gd name="connsiteY1" fmla="*/ 0 h 6998299"/>
              <a:gd name="connsiteX2" fmla="*/ 6704875 w 6780076"/>
              <a:gd name="connsiteY2" fmla="*/ 6998299 h 6998299"/>
              <a:gd name="connsiteX3" fmla="*/ 0 w 6780076"/>
              <a:gd name="connsiteY3" fmla="*/ 5205201 h 6998299"/>
              <a:gd name="connsiteX0" fmla="*/ 0 w 6812744"/>
              <a:gd name="connsiteY0" fmla="*/ 5208831 h 6998299"/>
              <a:gd name="connsiteX1" fmla="*/ 6812744 w 6812744"/>
              <a:gd name="connsiteY1" fmla="*/ 0 h 6998299"/>
              <a:gd name="connsiteX2" fmla="*/ 6737543 w 6812744"/>
              <a:gd name="connsiteY2" fmla="*/ 6998299 h 6998299"/>
              <a:gd name="connsiteX3" fmla="*/ 0 w 6812744"/>
              <a:gd name="connsiteY3" fmla="*/ 5208831 h 6998299"/>
              <a:gd name="connsiteX0" fmla="*/ 0 w 6737543"/>
              <a:gd name="connsiteY0" fmla="*/ 3622640 h 5412108"/>
              <a:gd name="connsiteX1" fmla="*/ 4108597 w 6737543"/>
              <a:gd name="connsiteY1" fmla="*/ 0 h 5412108"/>
              <a:gd name="connsiteX2" fmla="*/ 6737543 w 6737543"/>
              <a:gd name="connsiteY2" fmla="*/ 5412108 h 5412108"/>
              <a:gd name="connsiteX3" fmla="*/ 0 w 6737543"/>
              <a:gd name="connsiteY3" fmla="*/ 3622640 h 5412108"/>
              <a:gd name="connsiteX0" fmla="*/ 0 w 6737543"/>
              <a:gd name="connsiteY0" fmla="*/ 3767829 h 5557297"/>
              <a:gd name="connsiteX1" fmla="*/ 2914417 w 6737543"/>
              <a:gd name="connsiteY1" fmla="*/ 0 h 5557297"/>
              <a:gd name="connsiteX2" fmla="*/ 6737543 w 6737543"/>
              <a:gd name="connsiteY2" fmla="*/ 5557297 h 5557297"/>
              <a:gd name="connsiteX3" fmla="*/ 0 w 6737543"/>
              <a:gd name="connsiteY3" fmla="*/ 3767829 h 5557297"/>
              <a:gd name="connsiteX0" fmla="*/ 0 w 2914417"/>
              <a:gd name="connsiteY0" fmla="*/ 3767829 h 5781957"/>
              <a:gd name="connsiteX1" fmla="*/ 2914417 w 2914417"/>
              <a:gd name="connsiteY1" fmla="*/ 0 h 5781957"/>
              <a:gd name="connsiteX2" fmla="*/ 1595301 w 2914417"/>
              <a:gd name="connsiteY2" fmla="*/ 5781957 h 5781957"/>
              <a:gd name="connsiteX3" fmla="*/ 0 w 2914417"/>
              <a:gd name="connsiteY3" fmla="*/ 3767829 h 5781957"/>
              <a:gd name="connsiteX0" fmla="*/ 0 w 6171636"/>
              <a:gd name="connsiteY0" fmla="*/ 3767829 h 5851253"/>
              <a:gd name="connsiteX1" fmla="*/ 2914417 w 6171636"/>
              <a:gd name="connsiteY1" fmla="*/ 0 h 5851253"/>
              <a:gd name="connsiteX2" fmla="*/ 6162866 w 6171636"/>
              <a:gd name="connsiteY2" fmla="*/ 5851253 h 5851253"/>
              <a:gd name="connsiteX3" fmla="*/ 1595301 w 6171636"/>
              <a:gd name="connsiteY3" fmla="*/ 5781957 h 5851253"/>
              <a:gd name="connsiteX4" fmla="*/ 0 w 6171636"/>
              <a:gd name="connsiteY4" fmla="*/ 3767829 h 5851253"/>
              <a:gd name="connsiteX0" fmla="*/ 0 w 7464763"/>
              <a:gd name="connsiteY0" fmla="*/ 3964440 h 6047864"/>
              <a:gd name="connsiteX1" fmla="*/ 2914417 w 7464763"/>
              <a:gd name="connsiteY1" fmla="*/ 196611 h 6047864"/>
              <a:gd name="connsiteX2" fmla="*/ 7336095 w 7464763"/>
              <a:gd name="connsiteY2" fmla="*/ 780811 h 6047864"/>
              <a:gd name="connsiteX3" fmla="*/ 6162866 w 7464763"/>
              <a:gd name="connsiteY3" fmla="*/ 6047864 h 6047864"/>
              <a:gd name="connsiteX4" fmla="*/ 1595301 w 7464763"/>
              <a:gd name="connsiteY4" fmla="*/ 5978568 h 6047864"/>
              <a:gd name="connsiteX5" fmla="*/ 0 w 7464763"/>
              <a:gd name="connsiteY5" fmla="*/ 3964440 h 6047864"/>
              <a:gd name="connsiteX0" fmla="*/ 0 w 7464763"/>
              <a:gd name="connsiteY0" fmla="*/ 4073318 h 6156742"/>
              <a:gd name="connsiteX1" fmla="*/ 2914417 w 7464763"/>
              <a:gd name="connsiteY1" fmla="*/ 305489 h 6156742"/>
              <a:gd name="connsiteX2" fmla="*/ 7336095 w 7464763"/>
              <a:gd name="connsiteY2" fmla="*/ 889689 h 6156742"/>
              <a:gd name="connsiteX3" fmla="*/ 6162866 w 7464763"/>
              <a:gd name="connsiteY3" fmla="*/ 6156742 h 6156742"/>
              <a:gd name="connsiteX4" fmla="*/ 1595301 w 7464763"/>
              <a:gd name="connsiteY4" fmla="*/ 6087446 h 6156742"/>
              <a:gd name="connsiteX5" fmla="*/ 0 w 7464763"/>
              <a:gd name="connsiteY5" fmla="*/ 4073318 h 6156742"/>
              <a:gd name="connsiteX0" fmla="*/ 0 w 7336109"/>
              <a:gd name="connsiteY0" fmla="*/ 3980432 h 6063856"/>
              <a:gd name="connsiteX1" fmla="*/ 2914417 w 7336109"/>
              <a:gd name="connsiteY1" fmla="*/ 212603 h 6063856"/>
              <a:gd name="connsiteX2" fmla="*/ 7336095 w 7336109"/>
              <a:gd name="connsiteY2" fmla="*/ 796803 h 6063856"/>
              <a:gd name="connsiteX3" fmla="*/ 6162866 w 7336109"/>
              <a:gd name="connsiteY3" fmla="*/ 6063856 h 6063856"/>
              <a:gd name="connsiteX4" fmla="*/ 1595301 w 7336109"/>
              <a:gd name="connsiteY4" fmla="*/ 5994560 h 6063856"/>
              <a:gd name="connsiteX5" fmla="*/ 0 w 7336109"/>
              <a:gd name="connsiteY5" fmla="*/ 3980432 h 6063856"/>
              <a:gd name="connsiteX0" fmla="*/ 0 w 7456798"/>
              <a:gd name="connsiteY0" fmla="*/ 4012889 h 6027017"/>
              <a:gd name="connsiteX1" fmla="*/ 2914417 w 7456798"/>
              <a:gd name="connsiteY1" fmla="*/ 245060 h 6027017"/>
              <a:gd name="connsiteX2" fmla="*/ 7336095 w 7456798"/>
              <a:gd name="connsiteY2" fmla="*/ 829260 h 6027017"/>
              <a:gd name="connsiteX3" fmla="*/ 6100461 w 7456798"/>
              <a:gd name="connsiteY3" fmla="*/ 4573610 h 6027017"/>
              <a:gd name="connsiteX4" fmla="*/ 1595301 w 7456798"/>
              <a:gd name="connsiteY4" fmla="*/ 6027017 h 6027017"/>
              <a:gd name="connsiteX5" fmla="*/ 0 w 7456798"/>
              <a:gd name="connsiteY5" fmla="*/ 4012889 h 6027017"/>
              <a:gd name="connsiteX0" fmla="*/ 0 w 7431791"/>
              <a:gd name="connsiteY0" fmla="*/ 3988148 h 6002276"/>
              <a:gd name="connsiteX1" fmla="*/ 2914417 w 7431791"/>
              <a:gd name="connsiteY1" fmla="*/ 220319 h 6002276"/>
              <a:gd name="connsiteX2" fmla="*/ 7336095 w 7431791"/>
              <a:gd name="connsiteY2" fmla="*/ 804519 h 6002276"/>
              <a:gd name="connsiteX3" fmla="*/ 5875800 w 7431791"/>
              <a:gd name="connsiteY3" fmla="*/ 3787518 h 6002276"/>
              <a:gd name="connsiteX4" fmla="*/ 1595301 w 7431791"/>
              <a:gd name="connsiteY4" fmla="*/ 6002276 h 6002276"/>
              <a:gd name="connsiteX5" fmla="*/ 0 w 7431791"/>
              <a:gd name="connsiteY5" fmla="*/ 3988148 h 6002276"/>
              <a:gd name="connsiteX0" fmla="*/ 0 w 7502053"/>
              <a:gd name="connsiteY0" fmla="*/ 4048806 h 6062934"/>
              <a:gd name="connsiteX1" fmla="*/ 2914417 w 7502053"/>
              <a:gd name="connsiteY1" fmla="*/ 280977 h 6062934"/>
              <a:gd name="connsiteX2" fmla="*/ 7336095 w 7502053"/>
              <a:gd name="connsiteY2" fmla="*/ 865177 h 6062934"/>
              <a:gd name="connsiteX3" fmla="*/ 6412491 w 7502053"/>
              <a:gd name="connsiteY3" fmla="*/ 5558096 h 6062934"/>
              <a:gd name="connsiteX4" fmla="*/ 1595301 w 7502053"/>
              <a:gd name="connsiteY4" fmla="*/ 6062934 h 6062934"/>
              <a:gd name="connsiteX5" fmla="*/ 0 w 7502053"/>
              <a:gd name="connsiteY5" fmla="*/ 4048806 h 6062934"/>
              <a:gd name="connsiteX0" fmla="*/ 0 w 7502053"/>
              <a:gd name="connsiteY0" fmla="*/ 4048806 h 5558096"/>
              <a:gd name="connsiteX1" fmla="*/ 2914417 w 7502053"/>
              <a:gd name="connsiteY1" fmla="*/ 280977 h 5558096"/>
              <a:gd name="connsiteX2" fmla="*/ 7336095 w 7502053"/>
              <a:gd name="connsiteY2" fmla="*/ 865177 h 5558096"/>
              <a:gd name="connsiteX3" fmla="*/ 6412491 w 7502053"/>
              <a:gd name="connsiteY3" fmla="*/ 5558096 h 5558096"/>
              <a:gd name="connsiteX4" fmla="*/ 1745075 w 7502053"/>
              <a:gd name="connsiteY4" fmla="*/ 4852261 h 5558096"/>
              <a:gd name="connsiteX5" fmla="*/ 0 w 7502053"/>
              <a:gd name="connsiteY5" fmla="*/ 4048806 h 5558096"/>
              <a:gd name="connsiteX0" fmla="*/ 0 w 7502053"/>
              <a:gd name="connsiteY0" fmla="*/ 4048806 h 5613612"/>
              <a:gd name="connsiteX1" fmla="*/ 2914417 w 7502053"/>
              <a:gd name="connsiteY1" fmla="*/ 280977 h 5613612"/>
              <a:gd name="connsiteX2" fmla="*/ 7336095 w 7502053"/>
              <a:gd name="connsiteY2" fmla="*/ 865177 h 5613612"/>
              <a:gd name="connsiteX3" fmla="*/ 6412491 w 7502053"/>
              <a:gd name="connsiteY3" fmla="*/ 5558096 h 5613612"/>
              <a:gd name="connsiteX4" fmla="*/ 1245828 w 7502053"/>
              <a:gd name="connsiteY4" fmla="*/ 5613612 h 5613612"/>
              <a:gd name="connsiteX5" fmla="*/ 0 w 7502053"/>
              <a:gd name="connsiteY5" fmla="*/ 4048806 h 5613612"/>
              <a:gd name="connsiteX0" fmla="*/ 0 w 7502053"/>
              <a:gd name="connsiteY0" fmla="*/ 4050342 h 5615148"/>
              <a:gd name="connsiteX1" fmla="*/ 2914417 w 7502053"/>
              <a:gd name="connsiteY1" fmla="*/ 282513 h 5615148"/>
              <a:gd name="connsiteX2" fmla="*/ 7336095 w 7502053"/>
              <a:gd name="connsiteY2" fmla="*/ 866713 h 5615148"/>
              <a:gd name="connsiteX3" fmla="*/ 6412491 w 7502053"/>
              <a:gd name="connsiteY3" fmla="*/ 5597075 h 5615148"/>
              <a:gd name="connsiteX4" fmla="*/ 1245828 w 7502053"/>
              <a:gd name="connsiteY4" fmla="*/ 5615148 h 5615148"/>
              <a:gd name="connsiteX5" fmla="*/ 0 w 7502053"/>
              <a:gd name="connsiteY5" fmla="*/ 4050342 h 5615148"/>
              <a:gd name="connsiteX0" fmla="*/ 0 w 7804501"/>
              <a:gd name="connsiteY0" fmla="*/ 3928304 h 5493110"/>
              <a:gd name="connsiteX1" fmla="*/ 2914417 w 7804501"/>
              <a:gd name="connsiteY1" fmla="*/ 160475 h 5493110"/>
              <a:gd name="connsiteX2" fmla="*/ 7336095 w 7804501"/>
              <a:gd name="connsiteY2" fmla="*/ 744675 h 5493110"/>
              <a:gd name="connsiteX3" fmla="*/ 6412491 w 7804501"/>
              <a:gd name="connsiteY3" fmla="*/ 5475037 h 5493110"/>
              <a:gd name="connsiteX4" fmla="*/ 1245828 w 7804501"/>
              <a:gd name="connsiteY4" fmla="*/ 5493110 h 5493110"/>
              <a:gd name="connsiteX5" fmla="*/ 0 w 7804501"/>
              <a:gd name="connsiteY5" fmla="*/ 3928304 h 5493110"/>
              <a:gd name="connsiteX0" fmla="*/ 0 w 6460918"/>
              <a:gd name="connsiteY0" fmla="*/ 3975669 h 5540475"/>
              <a:gd name="connsiteX1" fmla="*/ 2914417 w 6460918"/>
              <a:gd name="connsiteY1" fmla="*/ 207840 h 5540475"/>
              <a:gd name="connsiteX2" fmla="*/ 3352106 w 6460918"/>
              <a:gd name="connsiteY2" fmla="*/ 483755 h 5540475"/>
              <a:gd name="connsiteX3" fmla="*/ 6412491 w 6460918"/>
              <a:gd name="connsiteY3" fmla="*/ 5522402 h 5540475"/>
              <a:gd name="connsiteX4" fmla="*/ 1245828 w 6460918"/>
              <a:gd name="connsiteY4" fmla="*/ 5540475 h 5540475"/>
              <a:gd name="connsiteX5" fmla="*/ 0 w 6460918"/>
              <a:gd name="connsiteY5" fmla="*/ 3975669 h 5540475"/>
              <a:gd name="connsiteX0" fmla="*/ 0 w 6467156"/>
              <a:gd name="connsiteY0" fmla="*/ 4058750 h 5623556"/>
              <a:gd name="connsiteX1" fmla="*/ 2914417 w 6467156"/>
              <a:gd name="connsiteY1" fmla="*/ 290921 h 5623556"/>
              <a:gd name="connsiteX2" fmla="*/ 3636677 w 6467156"/>
              <a:gd name="connsiteY2" fmla="*/ 258551 h 5623556"/>
              <a:gd name="connsiteX3" fmla="*/ 6412491 w 6467156"/>
              <a:gd name="connsiteY3" fmla="*/ 5605483 h 5623556"/>
              <a:gd name="connsiteX4" fmla="*/ 1245828 w 6467156"/>
              <a:gd name="connsiteY4" fmla="*/ 5623556 h 5623556"/>
              <a:gd name="connsiteX5" fmla="*/ 0 w 6467156"/>
              <a:gd name="connsiteY5" fmla="*/ 4058750 h 5623556"/>
              <a:gd name="connsiteX0" fmla="*/ 0 w 3722800"/>
              <a:gd name="connsiteY0" fmla="*/ 4331371 h 5949247"/>
              <a:gd name="connsiteX1" fmla="*/ 2914417 w 3722800"/>
              <a:gd name="connsiteY1" fmla="*/ 563542 h 5949247"/>
              <a:gd name="connsiteX2" fmla="*/ 3636677 w 3722800"/>
              <a:gd name="connsiteY2" fmla="*/ 531172 h 5949247"/>
              <a:gd name="connsiteX3" fmla="*/ 3139929 w 3722800"/>
              <a:gd name="connsiteY3" fmla="*/ 5949247 h 5949247"/>
              <a:gd name="connsiteX4" fmla="*/ 1245828 w 3722800"/>
              <a:gd name="connsiteY4" fmla="*/ 5896177 h 5949247"/>
              <a:gd name="connsiteX5" fmla="*/ 0 w 3722800"/>
              <a:gd name="connsiteY5" fmla="*/ 4331371 h 5949247"/>
              <a:gd name="connsiteX0" fmla="*/ 0 w 3933239"/>
              <a:gd name="connsiteY0" fmla="*/ 4331372 h 5949248"/>
              <a:gd name="connsiteX1" fmla="*/ 2914417 w 3933239"/>
              <a:gd name="connsiteY1" fmla="*/ 563543 h 5949248"/>
              <a:gd name="connsiteX2" fmla="*/ 3636677 w 3933239"/>
              <a:gd name="connsiteY2" fmla="*/ 531173 h 5949248"/>
              <a:gd name="connsiteX3" fmla="*/ 3756499 w 3933239"/>
              <a:gd name="connsiteY3" fmla="*/ 5949248 h 5949248"/>
              <a:gd name="connsiteX4" fmla="*/ 1245828 w 3933239"/>
              <a:gd name="connsiteY4" fmla="*/ 5896178 h 5949248"/>
              <a:gd name="connsiteX5" fmla="*/ 0 w 3933239"/>
              <a:gd name="connsiteY5" fmla="*/ 4331372 h 5949248"/>
              <a:gd name="connsiteX0" fmla="*/ 0 w 3765101"/>
              <a:gd name="connsiteY0" fmla="*/ 4331372 h 5949248"/>
              <a:gd name="connsiteX1" fmla="*/ 2914417 w 3765101"/>
              <a:gd name="connsiteY1" fmla="*/ 563543 h 5949248"/>
              <a:gd name="connsiteX2" fmla="*/ 3636677 w 3765101"/>
              <a:gd name="connsiteY2" fmla="*/ 531173 h 5949248"/>
              <a:gd name="connsiteX3" fmla="*/ 3756499 w 3765101"/>
              <a:gd name="connsiteY3" fmla="*/ 5949248 h 5949248"/>
              <a:gd name="connsiteX4" fmla="*/ 1245828 w 3765101"/>
              <a:gd name="connsiteY4" fmla="*/ 5896178 h 5949248"/>
              <a:gd name="connsiteX5" fmla="*/ 0 w 3765101"/>
              <a:gd name="connsiteY5" fmla="*/ 4331372 h 5949248"/>
              <a:gd name="connsiteX0" fmla="*/ 0 w 3858018"/>
              <a:gd name="connsiteY0" fmla="*/ 3942812 h 5560688"/>
              <a:gd name="connsiteX1" fmla="*/ 2914417 w 3858018"/>
              <a:gd name="connsiteY1" fmla="*/ 174983 h 5560688"/>
              <a:gd name="connsiteX2" fmla="*/ 3802677 w 3858018"/>
              <a:gd name="connsiteY2" fmla="*/ 1304610 h 5560688"/>
              <a:gd name="connsiteX3" fmla="*/ 3756499 w 3858018"/>
              <a:gd name="connsiteY3" fmla="*/ 5560688 h 5560688"/>
              <a:gd name="connsiteX4" fmla="*/ 1245828 w 3858018"/>
              <a:gd name="connsiteY4" fmla="*/ 5507618 h 5560688"/>
              <a:gd name="connsiteX5" fmla="*/ 0 w 3858018"/>
              <a:gd name="connsiteY5" fmla="*/ 3942812 h 5560688"/>
              <a:gd name="connsiteX0" fmla="*/ 0 w 3845350"/>
              <a:gd name="connsiteY0" fmla="*/ 3939982 h 5557858"/>
              <a:gd name="connsiteX1" fmla="*/ 2914417 w 3845350"/>
              <a:gd name="connsiteY1" fmla="*/ 172153 h 5557858"/>
              <a:gd name="connsiteX2" fmla="*/ 3802677 w 3845350"/>
              <a:gd name="connsiteY2" fmla="*/ 1301780 h 5557858"/>
              <a:gd name="connsiteX3" fmla="*/ 3756499 w 3845350"/>
              <a:gd name="connsiteY3" fmla="*/ 5557858 h 5557858"/>
              <a:gd name="connsiteX4" fmla="*/ 1245828 w 3845350"/>
              <a:gd name="connsiteY4" fmla="*/ 5504788 h 5557858"/>
              <a:gd name="connsiteX5" fmla="*/ 0 w 3845350"/>
              <a:gd name="connsiteY5" fmla="*/ 3939982 h 5557858"/>
              <a:gd name="connsiteX0" fmla="*/ 0 w 3863746"/>
              <a:gd name="connsiteY0" fmla="*/ 3806219 h 5424095"/>
              <a:gd name="connsiteX1" fmla="*/ 2914417 w 3863746"/>
              <a:gd name="connsiteY1" fmla="*/ 38390 h 5424095"/>
              <a:gd name="connsiteX2" fmla="*/ 3802677 w 3863746"/>
              <a:gd name="connsiteY2" fmla="*/ 1168017 h 5424095"/>
              <a:gd name="connsiteX3" fmla="*/ 3756499 w 3863746"/>
              <a:gd name="connsiteY3" fmla="*/ 5424095 h 5424095"/>
              <a:gd name="connsiteX4" fmla="*/ 1245828 w 3863746"/>
              <a:gd name="connsiteY4" fmla="*/ 5371025 h 5424095"/>
              <a:gd name="connsiteX5" fmla="*/ 0 w 3863746"/>
              <a:gd name="connsiteY5" fmla="*/ 3806219 h 5424095"/>
              <a:gd name="connsiteX0" fmla="*/ 0 w 3848104"/>
              <a:gd name="connsiteY0" fmla="*/ 4187703 h 5805579"/>
              <a:gd name="connsiteX1" fmla="*/ 2914417 w 3848104"/>
              <a:gd name="connsiteY1" fmla="*/ 419874 h 5805579"/>
              <a:gd name="connsiteX2" fmla="*/ 3778963 w 3848104"/>
              <a:gd name="connsiteY2" fmla="*/ 434932 h 5805579"/>
              <a:gd name="connsiteX3" fmla="*/ 3756499 w 3848104"/>
              <a:gd name="connsiteY3" fmla="*/ 5805579 h 5805579"/>
              <a:gd name="connsiteX4" fmla="*/ 1245828 w 3848104"/>
              <a:gd name="connsiteY4" fmla="*/ 5752509 h 5805579"/>
              <a:gd name="connsiteX5" fmla="*/ 0 w 3848104"/>
              <a:gd name="connsiteY5" fmla="*/ 4187703 h 5805579"/>
              <a:gd name="connsiteX0" fmla="*/ 0 w 3848104"/>
              <a:gd name="connsiteY0" fmla="*/ 3841125 h 5459001"/>
              <a:gd name="connsiteX1" fmla="*/ 2914417 w 3848104"/>
              <a:gd name="connsiteY1" fmla="*/ 73296 h 5459001"/>
              <a:gd name="connsiteX2" fmla="*/ 3778963 w 3848104"/>
              <a:gd name="connsiteY2" fmla="*/ 88354 h 5459001"/>
              <a:gd name="connsiteX3" fmla="*/ 3756499 w 3848104"/>
              <a:gd name="connsiteY3" fmla="*/ 5459001 h 5459001"/>
              <a:gd name="connsiteX4" fmla="*/ 1245828 w 3848104"/>
              <a:gd name="connsiteY4" fmla="*/ 5405931 h 5459001"/>
              <a:gd name="connsiteX5" fmla="*/ 0 w 3848104"/>
              <a:gd name="connsiteY5" fmla="*/ 3841125 h 5459001"/>
              <a:gd name="connsiteX0" fmla="*/ 0 w 3778963"/>
              <a:gd name="connsiteY0" fmla="*/ 3767829 h 5385705"/>
              <a:gd name="connsiteX1" fmla="*/ 2914417 w 3778963"/>
              <a:gd name="connsiteY1" fmla="*/ 0 h 5385705"/>
              <a:gd name="connsiteX2" fmla="*/ 3778963 w 3778963"/>
              <a:gd name="connsiteY2" fmla="*/ 15058 h 5385705"/>
              <a:gd name="connsiteX3" fmla="*/ 3756499 w 3778963"/>
              <a:gd name="connsiteY3" fmla="*/ 5385705 h 5385705"/>
              <a:gd name="connsiteX4" fmla="*/ 1245828 w 3778963"/>
              <a:gd name="connsiteY4" fmla="*/ 5332635 h 5385705"/>
              <a:gd name="connsiteX5" fmla="*/ 0 w 3778963"/>
              <a:gd name="connsiteY5" fmla="*/ 3767829 h 5385705"/>
              <a:gd name="connsiteX0" fmla="*/ 0 w 3850464"/>
              <a:gd name="connsiteY0" fmla="*/ 4152972 h 5749924"/>
              <a:gd name="connsiteX1" fmla="*/ 2914417 w 3850464"/>
              <a:gd name="connsiteY1" fmla="*/ 385143 h 5749924"/>
              <a:gd name="connsiteX2" fmla="*/ 3778963 w 3850464"/>
              <a:gd name="connsiteY2" fmla="*/ 400201 h 5749924"/>
              <a:gd name="connsiteX3" fmla="*/ 3787885 w 3850464"/>
              <a:gd name="connsiteY3" fmla="*/ 5749924 h 5749924"/>
              <a:gd name="connsiteX4" fmla="*/ 1245828 w 3850464"/>
              <a:gd name="connsiteY4" fmla="*/ 5717778 h 5749924"/>
              <a:gd name="connsiteX5" fmla="*/ 0 w 3850464"/>
              <a:gd name="connsiteY5" fmla="*/ 4152972 h 5749924"/>
              <a:gd name="connsiteX0" fmla="*/ 0 w 3850464"/>
              <a:gd name="connsiteY0" fmla="*/ 4155336 h 5752288"/>
              <a:gd name="connsiteX1" fmla="*/ 2914417 w 3850464"/>
              <a:gd name="connsiteY1" fmla="*/ 387507 h 5752288"/>
              <a:gd name="connsiteX2" fmla="*/ 3778963 w 3850464"/>
              <a:gd name="connsiteY2" fmla="*/ 402565 h 5752288"/>
              <a:gd name="connsiteX3" fmla="*/ 3787885 w 3850464"/>
              <a:gd name="connsiteY3" fmla="*/ 5752288 h 5752288"/>
              <a:gd name="connsiteX4" fmla="*/ 1245828 w 3850464"/>
              <a:gd name="connsiteY4" fmla="*/ 5720142 h 5752288"/>
              <a:gd name="connsiteX5" fmla="*/ 0 w 3850464"/>
              <a:gd name="connsiteY5" fmla="*/ 4155336 h 5752288"/>
              <a:gd name="connsiteX0" fmla="*/ 0 w 3795630"/>
              <a:gd name="connsiteY0" fmla="*/ 3768581 h 5365533"/>
              <a:gd name="connsiteX1" fmla="*/ 2914417 w 3795630"/>
              <a:gd name="connsiteY1" fmla="*/ 752 h 5365533"/>
              <a:gd name="connsiteX2" fmla="*/ 3778963 w 3795630"/>
              <a:gd name="connsiteY2" fmla="*/ 15810 h 5365533"/>
              <a:gd name="connsiteX3" fmla="*/ 3787885 w 3795630"/>
              <a:gd name="connsiteY3" fmla="*/ 5365533 h 5365533"/>
              <a:gd name="connsiteX4" fmla="*/ 1245828 w 3795630"/>
              <a:gd name="connsiteY4" fmla="*/ 5333387 h 5365533"/>
              <a:gd name="connsiteX5" fmla="*/ 0 w 3795630"/>
              <a:gd name="connsiteY5" fmla="*/ 3768581 h 5365533"/>
              <a:gd name="connsiteX0" fmla="*/ 0 w 3795630"/>
              <a:gd name="connsiteY0" fmla="*/ 3773700 h 5370652"/>
              <a:gd name="connsiteX1" fmla="*/ 2914417 w 3795630"/>
              <a:gd name="connsiteY1" fmla="*/ 5871 h 5370652"/>
              <a:gd name="connsiteX2" fmla="*/ 3778963 w 3795630"/>
              <a:gd name="connsiteY2" fmla="*/ 5 h 5370652"/>
              <a:gd name="connsiteX3" fmla="*/ 3787885 w 3795630"/>
              <a:gd name="connsiteY3" fmla="*/ 5370652 h 5370652"/>
              <a:gd name="connsiteX4" fmla="*/ 1245828 w 3795630"/>
              <a:gd name="connsiteY4" fmla="*/ 5338506 h 5370652"/>
              <a:gd name="connsiteX5" fmla="*/ 0 w 3795630"/>
              <a:gd name="connsiteY5" fmla="*/ 3773700 h 5370652"/>
              <a:gd name="connsiteX0" fmla="*/ 0 w 3802262"/>
              <a:gd name="connsiteY0" fmla="*/ 3773700 h 5370652"/>
              <a:gd name="connsiteX1" fmla="*/ 2914417 w 3802262"/>
              <a:gd name="connsiteY1" fmla="*/ 5871 h 5370652"/>
              <a:gd name="connsiteX2" fmla="*/ 3795728 w 3802262"/>
              <a:gd name="connsiteY2" fmla="*/ 5 h 5370652"/>
              <a:gd name="connsiteX3" fmla="*/ 3787885 w 3802262"/>
              <a:gd name="connsiteY3" fmla="*/ 5370652 h 5370652"/>
              <a:gd name="connsiteX4" fmla="*/ 1245828 w 3802262"/>
              <a:gd name="connsiteY4" fmla="*/ 5338506 h 5370652"/>
              <a:gd name="connsiteX5" fmla="*/ 0 w 3802262"/>
              <a:gd name="connsiteY5" fmla="*/ 3773700 h 537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2262" h="5370652">
                <a:moveTo>
                  <a:pt x="0" y="3773700"/>
                </a:moveTo>
                <a:lnTo>
                  <a:pt x="2914417" y="5871"/>
                </a:lnTo>
                <a:cubicBezTo>
                  <a:pt x="3056129" y="428"/>
                  <a:pt x="3786159" y="5620"/>
                  <a:pt x="3795728" y="5"/>
                </a:cubicBezTo>
                <a:cubicBezTo>
                  <a:pt x="3805297" y="-5610"/>
                  <a:pt x="3805684" y="4208556"/>
                  <a:pt x="3787885" y="5370652"/>
                </a:cubicBezTo>
                <a:lnTo>
                  <a:pt x="1245828" y="5338506"/>
                </a:lnTo>
                <a:lnTo>
                  <a:pt x="0" y="37737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B6F3F6-1B4B-F7AE-2518-B3FB1A5EB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6525" y="183573"/>
            <a:ext cx="6740587" cy="812800"/>
          </a:xfrm>
        </p:spPr>
        <p:txBody>
          <a:bodyPr/>
          <a:lstStyle>
            <a:lvl1pPr algn="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CE02E5B6-59DA-E8D3-B455-6967C2F388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26525" y="1870364"/>
            <a:ext cx="6689666" cy="454687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latin typeface="+mn-lt"/>
              </a:defRPr>
            </a:lvl1pPr>
            <a:lvl2pPr marL="457200" indent="0" algn="r">
              <a:buNone/>
              <a:defRPr sz="1800">
                <a:latin typeface="+mn-lt"/>
              </a:defRPr>
            </a:lvl2pPr>
            <a:lvl3pPr marL="914400" indent="0" algn="r">
              <a:buNone/>
              <a:defRPr sz="1800">
                <a:latin typeface="+mn-lt"/>
              </a:defRPr>
            </a:lvl3pPr>
            <a:lvl4pPr marL="1371600" indent="0" algn="r">
              <a:buNone/>
              <a:defRPr sz="1800">
                <a:latin typeface="+mn-lt"/>
              </a:defRPr>
            </a:lvl4pPr>
            <a:lvl5pPr marL="1828800" indent="0" algn="r">
              <a:buNone/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2336B191-3C23-8103-8222-1F13425111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6525" y="1039813"/>
            <a:ext cx="6732099" cy="490049"/>
          </a:xfrm>
        </p:spPr>
        <p:txBody>
          <a:bodyPr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D5599A-98C2-A986-94F3-D8EBDD8A9FB3}"/>
              </a:ext>
            </a:extLst>
          </p:cNvPr>
          <p:cNvSpPr/>
          <p:nvPr userDrawn="1"/>
        </p:nvSpPr>
        <p:spPr>
          <a:xfrm>
            <a:off x="5612113" y="6578600"/>
            <a:ext cx="6579888" cy="279400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98161-CD28-DA87-6443-271165CB143F}"/>
              </a:ext>
            </a:extLst>
          </p:cNvPr>
          <p:cNvSpPr>
            <a:spLocks/>
          </p:cNvSpPr>
          <p:nvPr userDrawn="1"/>
        </p:nvSpPr>
        <p:spPr>
          <a:xfrm flipH="1">
            <a:off x="0" y="6578600"/>
            <a:ext cx="5715674" cy="279400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C3E27A-2348-4EFD-E4DD-1A0F1A12039F}"/>
              </a:ext>
            </a:extLst>
          </p:cNvPr>
          <p:cNvSpPr txBox="1"/>
          <p:nvPr userDrawn="1"/>
        </p:nvSpPr>
        <p:spPr>
          <a:xfrm>
            <a:off x="4101304" y="6606905"/>
            <a:ext cx="7776275" cy="223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50">
                <a:solidFill>
                  <a:prstClr val="white"/>
                </a:solidFill>
                <a:latin typeface="Franklin Gothic Medium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INDUSTRIAL EFFICIENCY &amp; DECARBONIZATION OFFICE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CDF7B10-78E8-64FD-BCBC-58FC3E6A9F5C}"/>
              </a:ext>
            </a:extLst>
          </p:cNvPr>
          <p:cNvSpPr txBox="1">
            <a:spLocks/>
          </p:cNvSpPr>
          <p:nvPr userDrawn="1"/>
        </p:nvSpPr>
        <p:spPr>
          <a:xfrm>
            <a:off x="11604517" y="6605588"/>
            <a:ext cx="603249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fld id="{3B8FDC89-80CC-DB49-B2EA-BD0F5E541433}" type="slidenum">
              <a:rPr lang="en-US" sz="1000">
                <a:solidFill>
                  <a:schemeClr val="bg1"/>
                </a:solidFill>
                <a:latin typeface="Franklin Gothic Book" charset="0"/>
                <a:cs typeface="Franklin Gothic Book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t>‹#›</a:t>
            </a:fld>
            <a:endParaRPr lang="en-US" sz="1000">
              <a:solidFill>
                <a:schemeClr val="bg1"/>
              </a:solidFill>
              <a:latin typeface="Franklin Gothic Book" charset="0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3664228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E247EE9-4F4B-2805-B5E2-BAA889894601}"/>
              </a:ext>
            </a:extLst>
          </p:cNvPr>
          <p:cNvGrpSpPr/>
          <p:nvPr userDrawn="1"/>
        </p:nvGrpSpPr>
        <p:grpSpPr>
          <a:xfrm>
            <a:off x="0" y="0"/>
            <a:ext cx="12192000" cy="6578601"/>
            <a:chOff x="0" y="0"/>
            <a:chExt cx="12192000" cy="65786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2AA1E50-C94A-D19B-91FA-4F9DF6DB2D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10"/>
            <a:stretch/>
          </p:blipFill>
          <p:spPr>
            <a:xfrm>
              <a:off x="1037493" y="0"/>
              <a:ext cx="11154507" cy="657860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85F760-31A4-E77B-BB55-26444F8000D7}"/>
                </a:ext>
              </a:extLst>
            </p:cNvPr>
            <p:cNvSpPr/>
            <p:nvPr userDrawn="1"/>
          </p:nvSpPr>
          <p:spPr>
            <a:xfrm>
              <a:off x="0" y="0"/>
              <a:ext cx="4114800" cy="6578601"/>
            </a:xfrm>
            <a:prstGeom prst="rect">
              <a:avLst/>
            </a:prstGeom>
            <a:solidFill>
              <a:srgbClr val="007934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80484" y="2121734"/>
            <a:ext cx="5506328" cy="426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SzPct val="80000"/>
              <a:buFont typeface="Courier New" pitchFamily="49" charset="0"/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Calibri" pitchFamily="34" charset="0"/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3DC3AD7-98F1-81CE-FB2B-C095AC3218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84" y="1250833"/>
            <a:ext cx="4234049" cy="53975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1D61E147-F274-5C62-4808-670A1E429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4" y="190502"/>
            <a:ext cx="4214608" cy="81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F90F8E-111B-EE6C-501F-C65B723EBA8B}"/>
              </a:ext>
            </a:extLst>
          </p:cNvPr>
          <p:cNvSpPr/>
          <p:nvPr userDrawn="1"/>
        </p:nvSpPr>
        <p:spPr>
          <a:xfrm>
            <a:off x="1607671" y="6578600"/>
            <a:ext cx="10584329" cy="283464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367BFD-00FE-9D2C-283A-582E6A975194}"/>
              </a:ext>
            </a:extLst>
          </p:cNvPr>
          <p:cNvSpPr>
            <a:spLocks/>
          </p:cNvSpPr>
          <p:nvPr userDrawn="1"/>
        </p:nvSpPr>
        <p:spPr>
          <a:xfrm flipH="1">
            <a:off x="-1" y="6578600"/>
            <a:ext cx="1711234" cy="283464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1C01D-6178-918B-A6F1-FF54D2033AB1}"/>
              </a:ext>
            </a:extLst>
          </p:cNvPr>
          <p:cNvSpPr txBox="1"/>
          <p:nvPr userDrawn="1"/>
        </p:nvSpPr>
        <p:spPr>
          <a:xfrm>
            <a:off x="96863" y="6606905"/>
            <a:ext cx="7776275" cy="223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50">
                <a:solidFill>
                  <a:prstClr val="white"/>
                </a:solidFill>
                <a:latin typeface="Franklin Gothic Medium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INDUSTRIAL EFFICIENCY &amp; DECARBONIZATION OFFICE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66D12CC-36B4-5E27-9054-9D7F34C259DF}"/>
              </a:ext>
            </a:extLst>
          </p:cNvPr>
          <p:cNvSpPr txBox="1">
            <a:spLocks/>
          </p:cNvSpPr>
          <p:nvPr userDrawn="1"/>
        </p:nvSpPr>
        <p:spPr>
          <a:xfrm>
            <a:off x="11588753" y="6605588"/>
            <a:ext cx="603249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fld id="{3B8FDC89-80CC-DB49-B2EA-BD0F5E541433}" type="slidenum">
              <a:rPr lang="en-US" sz="1000">
                <a:solidFill>
                  <a:schemeClr val="bg1"/>
                </a:solidFill>
                <a:latin typeface="Franklin Gothic Book" charset="0"/>
                <a:cs typeface="Franklin Gothic Book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t>‹#›</a:t>
            </a:fld>
            <a:endParaRPr lang="en-US" sz="1000">
              <a:solidFill>
                <a:schemeClr val="bg1"/>
              </a:solidFill>
              <a:latin typeface="Franklin Gothic Book" charset="0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521393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41384E2-D4A3-B76F-03D1-677C0E738D14}"/>
              </a:ext>
            </a:extLst>
          </p:cNvPr>
          <p:cNvSpPr/>
          <p:nvPr userDrawn="1"/>
        </p:nvSpPr>
        <p:spPr>
          <a:xfrm>
            <a:off x="0" y="0"/>
            <a:ext cx="2857500" cy="2362882"/>
          </a:xfrm>
          <a:prstGeom prst="rect">
            <a:avLst/>
          </a:prstGeom>
          <a:solidFill>
            <a:srgbClr val="07BE27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036F33-EF70-AA75-69DB-7B89E02D8C07}"/>
              </a:ext>
            </a:extLst>
          </p:cNvPr>
          <p:cNvSpPr/>
          <p:nvPr userDrawn="1"/>
        </p:nvSpPr>
        <p:spPr>
          <a:xfrm>
            <a:off x="-1" y="0"/>
            <a:ext cx="1164804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844F4B-3227-7D5C-71EC-68258477DF8C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1053017" y="2346840"/>
            <a:ext cx="4834435" cy="12786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0B4C1-F3F0-3AD0-8C97-D46B4399B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90"/>
          <a:stretch/>
        </p:blipFill>
        <p:spPr>
          <a:xfrm>
            <a:off x="3212216" y="4663169"/>
            <a:ext cx="3035300" cy="2194831"/>
          </a:xfrm>
          <a:prstGeom prst="rect">
            <a:avLst/>
          </a:prstGeom>
        </p:spPr>
      </p:pic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35C41F9-01DD-7C29-5FF2-88BA249F48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3836649" y="-39137"/>
            <a:ext cx="8367597" cy="6917289"/>
          </a:xfrm>
          <a:custGeom>
            <a:avLst/>
            <a:gdLst>
              <a:gd name="connsiteX0" fmla="*/ 0 w 5927725"/>
              <a:gd name="connsiteY0" fmla="*/ 4968876 h 4968876"/>
              <a:gd name="connsiteX1" fmla="*/ 2963863 w 5927725"/>
              <a:gd name="connsiteY1" fmla="*/ 0 h 4968876"/>
              <a:gd name="connsiteX2" fmla="*/ 5927725 w 5927725"/>
              <a:gd name="connsiteY2" fmla="*/ 4968876 h 4968876"/>
              <a:gd name="connsiteX3" fmla="*/ 0 w 5927725"/>
              <a:gd name="connsiteY3" fmla="*/ 4968876 h 4968876"/>
              <a:gd name="connsiteX0" fmla="*/ 0 w 6171565"/>
              <a:gd name="connsiteY0" fmla="*/ 4968876 h 4968876"/>
              <a:gd name="connsiteX1" fmla="*/ 2963863 w 6171565"/>
              <a:gd name="connsiteY1" fmla="*/ 0 h 4968876"/>
              <a:gd name="connsiteX2" fmla="*/ 6171565 w 6171565"/>
              <a:gd name="connsiteY2" fmla="*/ 4557396 h 4968876"/>
              <a:gd name="connsiteX3" fmla="*/ 0 w 6171565"/>
              <a:gd name="connsiteY3" fmla="*/ 4968876 h 4968876"/>
              <a:gd name="connsiteX0" fmla="*/ 0 w 6476365"/>
              <a:gd name="connsiteY0" fmla="*/ 46356 h 4557396"/>
              <a:gd name="connsiteX1" fmla="*/ 3268663 w 6476365"/>
              <a:gd name="connsiteY1" fmla="*/ 0 h 4557396"/>
              <a:gd name="connsiteX2" fmla="*/ 6476365 w 6476365"/>
              <a:gd name="connsiteY2" fmla="*/ 4557396 h 4557396"/>
              <a:gd name="connsiteX3" fmla="*/ 0 w 6476365"/>
              <a:gd name="connsiteY3" fmla="*/ 46356 h 4557396"/>
              <a:gd name="connsiteX0" fmla="*/ 0 w 6476365"/>
              <a:gd name="connsiteY0" fmla="*/ 61596 h 4572636"/>
              <a:gd name="connsiteX1" fmla="*/ 6331903 w 6476365"/>
              <a:gd name="connsiteY1" fmla="*/ 0 h 4572636"/>
              <a:gd name="connsiteX2" fmla="*/ 6476365 w 6476365"/>
              <a:gd name="connsiteY2" fmla="*/ 4572636 h 4572636"/>
              <a:gd name="connsiteX3" fmla="*/ 0 w 6476365"/>
              <a:gd name="connsiteY3" fmla="*/ 61596 h 4572636"/>
              <a:gd name="connsiteX0" fmla="*/ 0 w 6461125"/>
              <a:gd name="connsiteY0" fmla="*/ 61596 h 4481196"/>
              <a:gd name="connsiteX1" fmla="*/ 6331903 w 6461125"/>
              <a:gd name="connsiteY1" fmla="*/ 0 h 4481196"/>
              <a:gd name="connsiteX2" fmla="*/ 6461125 w 6461125"/>
              <a:gd name="connsiteY2" fmla="*/ 4481196 h 4481196"/>
              <a:gd name="connsiteX3" fmla="*/ 0 w 6461125"/>
              <a:gd name="connsiteY3" fmla="*/ 61596 h 4481196"/>
              <a:gd name="connsiteX0" fmla="*/ 0 w 6506845"/>
              <a:gd name="connsiteY0" fmla="*/ 61596 h 4587876"/>
              <a:gd name="connsiteX1" fmla="*/ 6331903 w 6506845"/>
              <a:gd name="connsiteY1" fmla="*/ 0 h 4587876"/>
              <a:gd name="connsiteX2" fmla="*/ 6506845 w 6506845"/>
              <a:gd name="connsiteY2" fmla="*/ 4587876 h 4587876"/>
              <a:gd name="connsiteX3" fmla="*/ 0 w 6506845"/>
              <a:gd name="connsiteY3" fmla="*/ 61596 h 4587876"/>
              <a:gd name="connsiteX0" fmla="*/ 0 w 6384925"/>
              <a:gd name="connsiteY0" fmla="*/ 31116 h 4587876"/>
              <a:gd name="connsiteX1" fmla="*/ 6209983 w 6384925"/>
              <a:gd name="connsiteY1" fmla="*/ 0 h 4587876"/>
              <a:gd name="connsiteX2" fmla="*/ 6384925 w 6384925"/>
              <a:gd name="connsiteY2" fmla="*/ 4587876 h 4587876"/>
              <a:gd name="connsiteX3" fmla="*/ 0 w 6384925"/>
              <a:gd name="connsiteY3" fmla="*/ 31116 h 4587876"/>
              <a:gd name="connsiteX0" fmla="*/ 0 w 6476365"/>
              <a:gd name="connsiteY0" fmla="*/ 92076 h 4587876"/>
              <a:gd name="connsiteX1" fmla="*/ 6301423 w 6476365"/>
              <a:gd name="connsiteY1" fmla="*/ 0 h 4587876"/>
              <a:gd name="connsiteX2" fmla="*/ 6476365 w 6476365"/>
              <a:gd name="connsiteY2" fmla="*/ 4587876 h 4587876"/>
              <a:gd name="connsiteX3" fmla="*/ 0 w 6476365"/>
              <a:gd name="connsiteY3" fmla="*/ 92076 h 4587876"/>
              <a:gd name="connsiteX0" fmla="*/ 0 w 7077277"/>
              <a:gd name="connsiteY0" fmla="*/ 105931 h 4601731"/>
              <a:gd name="connsiteX1" fmla="*/ 7077277 w 7077277"/>
              <a:gd name="connsiteY1" fmla="*/ 0 h 4601731"/>
              <a:gd name="connsiteX2" fmla="*/ 6476365 w 7077277"/>
              <a:gd name="connsiteY2" fmla="*/ 4601731 h 4601731"/>
              <a:gd name="connsiteX3" fmla="*/ 0 w 7077277"/>
              <a:gd name="connsiteY3" fmla="*/ 105931 h 4601731"/>
              <a:gd name="connsiteX0" fmla="*/ 0 w 6476365"/>
              <a:gd name="connsiteY0" fmla="*/ 1554182 h 6049982"/>
              <a:gd name="connsiteX1" fmla="*/ 5337721 w 6476365"/>
              <a:gd name="connsiteY1" fmla="*/ 0 h 6049982"/>
              <a:gd name="connsiteX2" fmla="*/ 6476365 w 6476365"/>
              <a:gd name="connsiteY2" fmla="*/ 6049982 h 6049982"/>
              <a:gd name="connsiteX3" fmla="*/ 0 w 6476365"/>
              <a:gd name="connsiteY3" fmla="*/ 1554182 h 6049982"/>
              <a:gd name="connsiteX0" fmla="*/ 0 w 7132166"/>
              <a:gd name="connsiteY0" fmla="*/ 1142159 h 6049982"/>
              <a:gd name="connsiteX1" fmla="*/ 5993522 w 7132166"/>
              <a:gd name="connsiteY1" fmla="*/ 0 h 6049982"/>
              <a:gd name="connsiteX2" fmla="*/ 7132166 w 7132166"/>
              <a:gd name="connsiteY2" fmla="*/ 6049982 h 6049982"/>
              <a:gd name="connsiteX3" fmla="*/ 0 w 7132166"/>
              <a:gd name="connsiteY3" fmla="*/ 1142159 h 6049982"/>
              <a:gd name="connsiteX0" fmla="*/ 0 w 8055373"/>
              <a:gd name="connsiteY0" fmla="*/ 1142159 h 6608938"/>
              <a:gd name="connsiteX1" fmla="*/ 5993522 w 8055373"/>
              <a:gd name="connsiteY1" fmla="*/ 0 h 6608938"/>
              <a:gd name="connsiteX2" fmla="*/ 8055373 w 8055373"/>
              <a:gd name="connsiteY2" fmla="*/ 6608938 h 6608938"/>
              <a:gd name="connsiteX3" fmla="*/ 0 w 8055373"/>
              <a:gd name="connsiteY3" fmla="*/ 1142159 h 6608938"/>
              <a:gd name="connsiteX0" fmla="*/ 0 w 8055373"/>
              <a:gd name="connsiteY0" fmla="*/ 1267259 h 6734038"/>
              <a:gd name="connsiteX1" fmla="*/ 6731265 w 8055373"/>
              <a:gd name="connsiteY1" fmla="*/ 0 h 6734038"/>
              <a:gd name="connsiteX2" fmla="*/ 8055373 w 8055373"/>
              <a:gd name="connsiteY2" fmla="*/ 6734038 h 6734038"/>
              <a:gd name="connsiteX3" fmla="*/ 0 w 8055373"/>
              <a:gd name="connsiteY3" fmla="*/ 1267259 h 6734038"/>
              <a:gd name="connsiteX0" fmla="*/ 0 w 8136288"/>
              <a:gd name="connsiteY0" fmla="*/ 1212030 h 6734038"/>
              <a:gd name="connsiteX1" fmla="*/ 6812180 w 8136288"/>
              <a:gd name="connsiteY1" fmla="*/ 0 h 6734038"/>
              <a:gd name="connsiteX2" fmla="*/ 8136288 w 8136288"/>
              <a:gd name="connsiteY2" fmla="*/ 6734038 h 6734038"/>
              <a:gd name="connsiteX3" fmla="*/ 0 w 8136288"/>
              <a:gd name="connsiteY3" fmla="*/ 1212030 h 6734038"/>
              <a:gd name="connsiteX0" fmla="*/ 0 w 8136288"/>
              <a:gd name="connsiteY0" fmla="*/ 6712285 h 6734038"/>
              <a:gd name="connsiteX1" fmla="*/ 6812180 w 8136288"/>
              <a:gd name="connsiteY1" fmla="*/ 0 h 6734038"/>
              <a:gd name="connsiteX2" fmla="*/ 8136288 w 8136288"/>
              <a:gd name="connsiteY2" fmla="*/ 6734038 h 6734038"/>
              <a:gd name="connsiteX3" fmla="*/ 0 w 8136288"/>
              <a:gd name="connsiteY3" fmla="*/ 6712285 h 6734038"/>
              <a:gd name="connsiteX0" fmla="*/ 0 w 6812180"/>
              <a:gd name="connsiteY0" fmla="*/ 6712285 h 6712285"/>
              <a:gd name="connsiteX1" fmla="*/ 6812180 w 6812180"/>
              <a:gd name="connsiteY1" fmla="*/ 0 h 6712285"/>
              <a:gd name="connsiteX2" fmla="*/ 6626142 w 6812180"/>
              <a:gd name="connsiteY2" fmla="*/ 6664765 h 6712285"/>
              <a:gd name="connsiteX3" fmla="*/ 0 w 6812180"/>
              <a:gd name="connsiteY3" fmla="*/ 6712285 h 6712285"/>
              <a:gd name="connsiteX0" fmla="*/ 0 w 6875524"/>
              <a:gd name="connsiteY0" fmla="*/ 6712285 h 6712285"/>
              <a:gd name="connsiteX1" fmla="*/ 6812180 w 6875524"/>
              <a:gd name="connsiteY1" fmla="*/ 0 h 6712285"/>
              <a:gd name="connsiteX2" fmla="*/ 6875524 w 6875524"/>
              <a:gd name="connsiteY2" fmla="*/ 6706328 h 6712285"/>
              <a:gd name="connsiteX3" fmla="*/ 0 w 6875524"/>
              <a:gd name="connsiteY3" fmla="*/ 6712285 h 6712285"/>
              <a:gd name="connsiteX0" fmla="*/ 0 w 6909162"/>
              <a:gd name="connsiteY0" fmla="*/ 6878539 h 6878539"/>
              <a:gd name="connsiteX1" fmla="*/ 6909162 w 6909162"/>
              <a:gd name="connsiteY1" fmla="*/ 0 h 6878539"/>
              <a:gd name="connsiteX2" fmla="*/ 6875524 w 6909162"/>
              <a:gd name="connsiteY2" fmla="*/ 6872582 h 6878539"/>
              <a:gd name="connsiteX3" fmla="*/ 0 w 6909162"/>
              <a:gd name="connsiteY3" fmla="*/ 6878539 h 6878539"/>
              <a:gd name="connsiteX0" fmla="*/ 0 w 6950725"/>
              <a:gd name="connsiteY0" fmla="*/ 6947812 h 6947812"/>
              <a:gd name="connsiteX1" fmla="*/ 6950725 w 6950725"/>
              <a:gd name="connsiteY1" fmla="*/ 0 h 6947812"/>
              <a:gd name="connsiteX2" fmla="*/ 6875524 w 6950725"/>
              <a:gd name="connsiteY2" fmla="*/ 6941855 h 6947812"/>
              <a:gd name="connsiteX3" fmla="*/ 0 w 6950725"/>
              <a:gd name="connsiteY3" fmla="*/ 6947812 h 6947812"/>
              <a:gd name="connsiteX0" fmla="*/ 0 w 6950725"/>
              <a:gd name="connsiteY0" fmla="*/ 7004256 h 7004256"/>
              <a:gd name="connsiteX1" fmla="*/ 6950725 w 6950725"/>
              <a:gd name="connsiteY1" fmla="*/ 0 h 7004256"/>
              <a:gd name="connsiteX2" fmla="*/ 6875524 w 6950725"/>
              <a:gd name="connsiteY2" fmla="*/ 6998299 h 7004256"/>
              <a:gd name="connsiteX3" fmla="*/ 0 w 6950725"/>
              <a:gd name="connsiteY3" fmla="*/ 7004256 h 7004256"/>
              <a:gd name="connsiteX0" fmla="*/ 0 w 6919106"/>
              <a:gd name="connsiteY0" fmla="*/ 7051684 h 7051684"/>
              <a:gd name="connsiteX1" fmla="*/ 6919106 w 6919106"/>
              <a:gd name="connsiteY1" fmla="*/ 0 h 7051684"/>
              <a:gd name="connsiteX2" fmla="*/ 6843905 w 6919106"/>
              <a:gd name="connsiteY2" fmla="*/ 6998299 h 7051684"/>
              <a:gd name="connsiteX3" fmla="*/ 0 w 6919106"/>
              <a:gd name="connsiteY3" fmla="*/ 7051684 h 7051684"/>
              <a:gd name="connsiteX0" fmla="*/ 0 w 6990249"/>
              <a:gd name="connsiteY0" fmla="*/ 7020065 h 7020065"/>
              <a:gd name="connsiteX1" fmla="*/ 6990249 w 6990249"/>
              <a:gd name="connsiteY1" fmla="*/ 0 h 7020065"/>
              <a:gd name="connsiteX2" fmla="*/ 6915048 w 6990249"/>
              <a:gd name="connsiteY2" fmla="*/ 6998299 h 7020065"/>
              <a:gd name="connsiteX3" fmla="*/ 0 w 6990249"/>
              <a:gd name="connsiteY3" fmla="*/ 7020065 h 7020065"/>
              <a:gd name="connsiteX0" fmla="*/ 0 w 6935524"/>
              <a:gd name="connsiteY0" fmla="*/ 4694247 h 4694247"/>
              <a:gd name="connsiteX1" fmla="*/ 6935524 w 6935524"/>
              <a:gd name="connsiteY1" fmla="*/ 0 h 4694247"/>
              <a:gd name="connsiteX2" fmla="*/ 6915048 w 6935524"/>
              <a:gd name="connsiteY2" fmla="*/ 4672481 h 4694247"/>
              <a:gd name="connsiteX3" fmla="*/ 0 w 6935524"/>
              <a:gd name="connsiteY3" fmla="*/ 4694247 h 4694247"/>
              <a:gd name="connsiteX0" fmla="*/ 0 w 6915128"/>
              <a:gd name="connsiteY0" fmla="*/ 5405674 h 5405674"/>
              <a:gd name="connsiteX1" fmla="*/ 6497724 w 6915128"/>
              <a:gd name="connsiteY1" fmla="*/ 0 h 5405674"/>
              <a:gd name="connsiteX2" fmla="*/ 6915048 w 6915128"/>
              <a:gd name="connsiteY2" fmla="*/ 5383908 h 5405674"/>
              <a:gd name="connsiteX3" fmla="*/ 0 w 6915128"/>
              <a:gd name="connsiteY3" fmla="*/ 5405674 h 5405674"/>
              <a:gd name="connsiteX0" fmla="*/ 0 w 6497724"/>
              <a:gd name="connsiteY0" fmla="*/ 5405674 h 5405674"/>
              <a:gd name="connsiteX1" fmla="*/ 6497724 w 6497724"/>
              <a:gd name="connsiteY1" fmla="*/ 0 h 5405674"/>
              <a:gd name="connsiteX2" fmla="*/ 5984721 w 6497724"/>
              <a:gd name="connsiteY2" fmla="*/ 5356546 h 5405674"/>
              <a:gd name="connsiteX3" fmla="*/ 0 w 6497724"/>
              <a:gd name="connsiteY3" fmla="*/ 5405674 h 5405674"/>
              <a:gd name="connsiteX0" fmla="*/ 0 w 6506019"/>
              <a:gd name="connsiteY0" fmla="*/ 5405674 h 5405674"/>
              <a:gd name="connsiteX1" fmla="*/ 6497724 w 6506019"/>
              <a:gd name="connsiteY1" fmla="*/ 0 h 5405674"/>
              <a:gd name="connsiteX2" fmla="*/ 6504610 w 6506019"/>
              <a:gd name="connsiteY2" fmla="*/ 5383909 h 5405674"/>
              <a:gd name="connsiteX3" fmla="*/ 0 w 6506019"/>
              <a:gd name="connsiteY3" fmla="*/ 5405674 h 5405674"/>
              <a:gd name="connsiteX0" fmla="*/ 0 w 6506019"/>
              <a:gd name="connsiteY0" fmla="*/ 5405674 h 5405674"/>
              <a:gd name="connsiteX1" fmla="*/ 5142878 w 6506019"/>
              <a:gd name="connsiteY1" fmla="*/ 1110764 h 5405674"/>
              <a:gd name="connsiteX2" fmla="*/ 6497724 w 6506019"/>
              <a:gd name="connsiteY2" fmla="*/ 0 h 5405674"/>
              <a:gd name="connsiteX3" fmla="*/ 6504610 w 6506019"/>
              <a:gd name="connsiteY3" fmla="*/ 5383909 h 5405674"/>
              <a:gd name="connsiteX4" fmla="*/ 0 w 6506019"/>
              <a:gd name="connsiteY4" fmla="*/ 5405674 h 5405674"/>
              <a:gd name="connsiteX0" fmla="*/ 0 w 6506019"/>
              <a:gd name="connsiteY0" fmla="*/ 5405674 h 5405674"/>
              <a:gd name="connsiteX1" fmla="*/ 5287799 w 6506019"/>
              <a:gd name="connsiteY1" fmla="*/ 69973 h 5405674"/>
              <a:gd name="connsiteX2" fmla="*/ 6497724 w 6506019"/>
              <a:gd name="connsiteY2" fmla="*/ 0 h 5405674"/>
              <a:gd name="connsiteX3" fmla="*/ 6504610 w 6506019"/>
              <a:gd name="connsiteY3" fmla="*/ 5383909 h 5405674"/>
              <a:gd name="connsiteX4" fmla="*/ 0 w 6506019"/>
              <a:gd name="connsiteY4" fmla="*/ 5405674 h 5405674"/>
              <a:gd name="connsiteX0" fmla="*/ 0 w 6506019"/>
              <a:gd name="connsiteY0" fmla="*/ 5366150 h 5366150"/>
              <a:gd name="connsiteX1" fmla="*/ 5287799 w 6506019"/>
              <a:gd name="connsiteY1" fmla="*/ 30449 h 5366150"/>
              <a:gd name="connsiteX2" fmla="*/ 6497724 w 6506019"/>
              <a:gd name="connsiteY2" fmla="*/ 0 h 5366150"/>
              <a:gd name="connsiteX3" fmla="*/ 6504610 w 6506019"/>
              <a:gd name="connsiteY3" fmla="*/ 5344385 h 5366150"/>
              <a:gd name="connsiteX4" fmla="*/ 0 w 6506019"/>
              <a:gd name="connsiteY4" fmla="*/ 5366150 h 5366150"/>
              <a:gd name="connsiteX0" fmla="*/ 0 w 6506019"/>
              <a:gd name="connsiteY0" fmla="*/ 5366150 h 5366150"/>
              <a:gd name="connsiteX1" fmla="*/ 5287799 w 6506019"/>
              <a:gd name="connsiteY1" fmla="*/ 30449 h 5366150"/>
              <a:gd name="connsiteX2" fmla="*/ 6497724 w 6506019"/>
              <a:gd name="connsiteY2" fmla="*/ 0 h 5366150"/>
              <a:gd name="connsiteX3" fmla="*/ 6504610 w 6506019"/>
              <a:gd name="connsiteY3" fmla="*/ 5356867 h 5366150"/>
              <a:gd name="connsiteX4" fmla="*/ 0 w 6506019"/>
              <a:gd name="connsiteY4" fmla="*/ 5366150 h 5366150"/>
              <a:gd name="connsiteX0" fmla="*/ 0 w 6518500"/>
              <a:gd name="connsiteY0" fmla="*/ 5378631 h 5378631"/>
              <a:gd name="connsiteX1" fmla="*/ 5300280 w 6518500"/>
              <a:gd name="connsiteY1" fmla="*/ 30449 h 5378631"/>
              <a:gd name="connsiteX2" fmla="*/ 6510205 w 6518500"/>
              <a:gd name="connsiteY2" fmla="*/ 0 h 5378631"/>
              <a:gd name="connsiteX3" fmla="*/ 6517091 w 6518500"/>
              <a:gd name="connsiteY3" fmla="*/ 5356867 h 5378631"/>
              <a:gd name="connsiteX4" fmla="*/ 0 w 6518500"/>
              <a:gd name="connsiteY4" fmla="*/ 5378631 h 5378631"/>
              <a:gd name="connsiteX0" fmla="*/ 0 w 6510205"/>
              <a:gd name="connsiteY0" fmla="*/ 5378631 h 5381829"/>
              <a:gd name="connsiteX1" fmla="*/ 5300280 w 6510205"/>
              <a:gd name="connsiteY1" fmla="*/ 30449 h 5381829"/>
              <a:gd name="connsiteX2" fmla="*/ 6510205 w 6510205"/>
              <a:gd name="connsiteY2" fmla="*/ 0 h 5381829"/>
              <a:gd name="connsiteX3" fmla="*/ 6504610 w 6510205"/>
              <a:gd name="connsiteY3" fmla="*/ 5381829 h 5381829"/>
              <a:gd name="connsiteX4" fmla="*/ 0 w 6510205"/>
              <a:gd name="connsiteY4" fmla="*/ 5378631 h 538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0205" h="5381829">
                <a:moveTo>
                  <a:pt x="0" y="5378631"/>
                </a:moveTo>
                <a:lnTo>
                  <a:pt x="5300280" y="30449"/>
                </a:lnTo>
                <a:lnTo>
                  <a:pt x="6510205" y="0"/>
                </a:lnTo>
                <a:cubicBezTo>
                  <a:pt x="6503380" y="1557494"/>
                  <a:pt x="6511435" y="3824335"/>
                  <a:pt x="6504610" y="5381829"/>
                </a:cubicBezTo>
                <a:lnTo>
                  <a:pt x="0" y="537863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1470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57200" y="1051560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068574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C22A1A-4E64-7E06-DFDC-EE3CE4E6D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0480" y="0"/>
            <a:ext cx="835152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04B731E-714B-E7DE-9F2A-117A7DEDB0A3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1004891" y="2009956"/>
            <a:ext cx="3727530" cy="201911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SECTION SLIDE</a:t>
            </a:r>
          </a:p>
        </p:txBody>
      </p:sp>
    </p:spTree>
    <p:extLst>
      <p:ext uri="{BB962C8B-B14F-4D97-AF65-F5344CB8AC3E}">
        <p14:creationId xmlns:p14="http://schemas.microsoft.com/office/powerpoint/2010/main" val="3196982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37343" y="2669768"/>
            <a:ext cx="5322844" cy="9036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 cap="none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531" y="2184482"/>
            <a:ext cx="5235324" cy="9306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 b="1">
                <a:solidFill>
                  <a:srgbClr val="1D428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531" y="3411640"/>
            <a:ext cx="3965324" cy="67672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53371" y="6099902"/>
            <a:ext cx="11599628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ig-Arrow-No-Line.png">
            <a:extLst>
              <a:ext uri="{FF2B5EF4-FFF2-40B4-BE49-F238E27FC236}">
                <a16:creationId xmlns:a16="http://schemas.microsoft.com/office/drawing/2014/main" id="{196817A5-2C0E-9349-880C-178454DCF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204" y="1"/>
            <a:ext cx="8208796" cy="6101872"/>
          </a:xfrm>
          <a:prstGeom prst="rect">
            <a:avLst/>
          </a:prstGeom>
        </p:spPr>
      </p:pic>
      <p:pic>
        <p:nvPicPr>
          <p:cNvPr id="11" name="Picture 10" descr="DOE_GREEN_LOGO.psd">
            <a:extLst>
              <a:ext uri="{FF2B5EF4-FFF2-40B4-BE49-F238E27FC236}">
                <a16:creationId xmlns:a16="http://schemas.microsoft.com/office/drawing/2014/main" id="{D5A6816A-11C4-214E-B1FC-07A54FD62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323" y="6248404"/>
            <a:ext cx="1316676" cy="4503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32981C-D032-2946-B34A-81871470FB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97" y="524230"/>
            <a:ext cx="3214518" cy="10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396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27412" y="2810515"/>
            <a:ext cx="10264588" cy="2234531"/>
          </a:xfrm>
          <a:prstGeom prst="rect">
            <a:avLst/>
          </a:prstGeom>
          <a:gradFill flip="none" rotWithShape="1">
            <a:gsLst>
              <a:gs pos="57000">
                <a:schemeClr val="tx1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2213" y="2810514"/>
            <a:ext cx="9177152" cy="1176306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9263" y="3989194"/>
            <a:ext cx="9031305" cy="912321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53371" y="6099902"/>
            <a:ext cx="11599628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OE_GREEN_LOGO.psd">
            <a:extLst>
              <a:ext uri="{FF2B5EF4-FFF2-40B4-BE49-F238E27FC236}">
                <a16:creationId xmlns:a16="http://schemas.microsoft.com/office/drawing/2014/main" id="{0032766C-E264-104F-8E04-6801A58CA5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323" y="6248404"/>
            <a:ext cx="1316676" cy="450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730946-1FE7-6546-8563-4C5097D222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25" y="848550"/>
            <a:ext cx="4821774" cy="157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08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9484" y="2926080"/>
            <a:ext cx="10282516" cy="9144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  <a:gs pos="71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Big-arrow.png"/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9920" y="2807208"/>
            <a:ext cx="1463040" cy="1188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1096" y="3931920"/>
            <a:ext cx="9144000" cy="82296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1095" y="4846320"/>
            <a:ext cx="9144000" cy="1188720"/>
          </a:xfrm>
        </p:spPr>
        <p:txBody>
          <a:bodyPr anchor="t"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53371" y="6099902"/>
            <a:ext cx="11599628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DOE_GREEN_LOGO.psd">
            <a:extLst>
              <a:ext uri="{FF2B5EF4-FFF2-40B4-BE49-F238E27FC236}">
                <a16:creationId xmlns:a16="http://schemas.microsoft.com/office/drawing/2014/main" id="{E0F50DBD-3F8D-6B4D-AC3E-29428AFC2B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323" y="6248404"/>
            <a:ext cx="1316676" cy="450374"/>
          </a:xfrm>
          <a:prstGeom prst="rect">
            <a:avLst/>
          </a:prstGeom>
        </p:spPr>
      </p:pic>
      <p:pic>
        <p:nvPicPr>
          <p:cNvPr id="13" name="Picture 6" descr="Image result for better pla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914400"/>
            <a:ext cx="425302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500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i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54" y="91439"/>
            <a:ext cx="11731752" cy="64008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CC17BB-F3E8-BE47-9479-824157576970}"/>
              </a:ext>
            </a:extLst>
          </p:cNvPr>
          <p:cNvCxnSpPr>
            <a:cxnSpLocks/>
          </p:cNvCxnSpPr>
          <p:nvPr/>
        </p:nvCxnSpPr>
        <p:spPr>
          <a:xfrm>
            <a:off x="230124" y="822960"/>
            <a:ext cx="1173175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3494B89-E739-5E48-B389-E4CE48B5D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97280"/>
            <a:ext cx="11731752" cy="493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45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97279"/>
            <a:ext cx="11731752" cy="493776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31B060-A69A-734C-E5F7-38F2D1565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54" y="91439"/>
            <a:ext cx="11731752" cy="64008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E631B5-D45C-BF91-555A-9CDC3FF1296C}"/>
              </a:ext>
            </a:extLst>
          </p:cNvPr>
          <p:cNvCxnSpPr>
            <a:cxnSpLocks/>
          </p:cNvCxnSpPr>
          <p:nvPr userDrawn="1"/>
        </p:nvCxnSpPr>
        <p:spPr>
          <a:xfrm>
            <a:off x="230124" y="822960"/>
            <a:ext cx="1173175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2250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97279"/>
            <a:ext cx="5715000" cy="493776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16A8A8-66AD-BA4E-9ED4-3E00406DAEF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46876" y="1097279"/>
            <a:ext cx="5715000" cy="493776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242C4E-FA95-0346-78FA-93EF006E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54" y="91439"/>
            <a:ext cx="11731752" cy="64008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881D13-0E83-37B1-2227-5E3C8343DE1B}"/>
              </a:ext>
            </a:extLst>
          </p:cNvPr>
          <p:cNvCxnSpPr>
            <a:cxnSpLocks/>
          </p:cNvCxnSpPr>
          <p:nvPr userDrawn="1"/>
        </p:nvCxnSpPr>
        <p:spPr>
          <a:xfrm>
            <a:off x="230124" y="822960"/>
            <a:ext cx="1173175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948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owcase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945" y="159026"/>
            <a:ext cx="11739805" cy="58282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9824" y="2587415"/>
            <a:ext cx="5422315" cy="632863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FFE45D-A6A8-1147-AF28-0E18478A95FB}"/>
              </a:ext>
            </a:extLst>
          </p:cNvPr>
          <p:cNvCxnSpPr>
            <a:cxnSpLocks/>
          </p:cNvCxnSpPr>
          <p:nvPr/>
        </p:nvCxnSpPr>
        <p:spPr>
          <a:xfrm>
            <a:off x="250834" y="781603"/>
            <a:ext cx="1171891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18050F1-28ED-624F-AE92-35B5B48681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88" y="963750"/>
            <a:ext cx="5441950" cy="14017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3DDCECF-A562-F942-AC22-F1925B022C7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49824" y="3402423"/>
            <a:ext cx="5422315" cy="243810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1AD51E2-1510-8445-AD3F-31B39157DB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1652" y="963750"/>
            <a:ext cx="5652260" cy="28528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5E0DC130-17FC-4044-9D66-C076D61E87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52" y="4055165"/>
            <a:ext cx="2706385" cy="207057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6C2AC5B2-7987-CA4F-80DB-743A67DA08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03635" y="4055165"/>
            <a:ext cx="2706385" cy="207057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742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9ABA8F8-33B9-4A4B-9906-723FE4B29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9702" y="6044524"/>
            <a:ext cx="601156" cy="251046"/>
          </a:xfrm>
          <a:prstGeom prst="rect">
            <a:avLst/>
          </a:prstGeom>
        </p:spPr>
        <p:txBody>
          <a:bodyPr/>
          <a:lstStyle/>
          <a:p>
            <a:fld id="{4FFBE989-400D-B94A-945A-5633B3F5F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9456D9-A4CE-A848-B1BE-51322C689BA1}"/>
              </a:ext>
            </a:extLst>
          </p:cNvPr>
          <p:cNvSpPr/>
          <p:nvPr/>
        </p:nvSpPr>
        <p:spPr>
          <a:xfrm>
            <a:off x="0" y="19454"/>
            <a:ext cx="12192000" cy="6838546"/>
          </a:xfrm>
          <a:prstGeom prst="rect">
            <a:avLst/>
          </a:prstGeom>
          <a:gradFill flip="none" rotWithShape="1">
            <a:gsLst>
              <a:gs pos="20000">
                <a:schemeClr val="tx1"/>
              </a:gs>
              <a:gs pos="100000">
                <a:schemeClr val="accent1"/>
              </a:gs>
            </a:gsLst>
            <a:lin ang="15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1146B2-504A-E149-A55E-24BCE495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02" y="89561"/>
            <a:ext cx="11583297" cy="7189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B91B528-46BD-FA4F-A42A-8B21EE07BD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9702" y="1169572"/>
            <a:ext cx="11583297" cy="4014787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 marL="457200" indent="0">
              <a:buClr>
                <a:schemeClr val="bg1"/>
              </a:buClr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EA52EA-8AD5-B947-A30A-56FF4A1116EF}"/>
              </a:ext>
            </a:extLst>
          </p:cNvPr>
          <p:cNvCxnSpPr>
            <a:cxnSpLocks/>
          </p:cNvCxnSpPr>
          <p:nvPr/>
        </p:nvCxnSpPr>
        <p:spPr>
          <a:xfrm>
            <a:off x="250834" y="781603"/>
            <a:ext cx="1171891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DOE_GREEN_LOGO.psd">
            <a:extLst>
              <a:ext uri="{FF2B5EF4-FFF2-40B4-BE49-F238E27FC236}">
                <a16:creationId xmlns:a16="http://schemas.microsoft.com/office/drawing/2014/main" id="{12C6FB40-DCF5-2949-9346-47D9A9BA2B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34" y="6407158"/>
            <a:ext cx="1007623" cy="3446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0A4DD8-D1B0-3032-1D7B-F0B8D5B6F6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1"/>
              </a:gs>
              <a:gs pos="100000">
                <a:schemeClr val="accent1"/>
              </a:gs>
            </a:gsLst>
            <a:lin ang="15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A28C2D-FEBC-971B-F329-1B752D35E431}"/>
              </a:ext>
            </a:extLst>
          </p:cNvPr>
          <p:cNvCxnSpPr>
            <a:cxnSpLocks/>
          </p:cNvCxnSpPr>
          <p:nvPr userDrawn="1"/>
        </p:nvCxnSpPr>
        <p:spPr>
          <a:xfrm>
            <a:off x="230124" y="822960"/>
            <a:ext cx="117317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DOE_GREEN_LOGO.psd">
            <a:extLst>
              <a:ext uri="{FF2B5EF4-FFF2-40B4-BE49-F238E27FC236}">
                <a16:creationId xmlns:a16="http://schemas.microsoft.com/office/drawing/2014/main" id="{0D390D43-CBA0-3259-D0F7-873513CCCB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34" y="6407158"/>
            <a:ext cx="1007623" cy="3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221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69D2D64-0D4F-EE4C-86E7-F0D3A63660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rgbClr val="1D428A"/>
              </a:gs>
              <a:gs pos="100000">
                <a:srgbClr val="00A3E0"/>
              </a:gs>
            </a:gsLst>
            <a:lin ang="15000000" scaled="0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400" kern="0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1146B2-504A-E149-A55E-24BCE495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24" y="89561"/>
            <a:ext cx="11731752" cy="64008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B91B528-46BD-FA4F-A42A-8B21EE07BD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599" y="1097280"/>
            <a:ext cx="11731752" cy="4937760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 marL="457200" indent="0">
              <a:buClr>
                <a:schemeClr val="bg1"/>
              </a:buClr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EA52EA-8AD5-B947-A30A-56FF4A1116EF}"/>
              </a:ext>
            </a:extLst>
          </p:cNvPr>
          <p:cNvCxnSpPr>
            <a:cxnSpLocks/>
          </p:cNvCxnSpPr>
          <p:nvPr/>
        </p:nvCxnSpPr>
        <p:spPr>
          <a:xfrm>
            <a:off x="230124" y="822960"/>
            <a:ext cx="117317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DOE_GREEN_LOGO.psd">
            <a:extLst>
              <a:ext uri="{FF2B5EF4-FFF2-40B4-BE49-F238E27FC236}">
                <a16:creationId xmlns:a16="http://schemas.microsoft.com/office/drawing/2014/main" id="{0329DB88-DD5F-714E-A69D-069236D173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34" y="6407158"/>
            <a:ext cx="1007623" cy="3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73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76276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89458"/>
            <a:ext cx="12192000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68994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9ABA8F8-33B9-4A4B-9906-723FE4B29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9702" y="6044524"/>
            <a:ext cx="601156" cy="251046"/>
          </a:xfrm>
          <a:prstGeom prst="rect">
            <a:avLst/>
          </a:prstGeom>
        </p:spPr>
        <p:txBody>
          <a:bodyPr/>
          <a:lstStyle/>
          <a:p>
            <a:pPr defTabSz="457200"/>
            <a:fld id="{4FFBE989-400D-B94A-945A-5633B3F5FC65}" type="slidenum">
              <a:rPr lang="en-US">
                <a:solidFill>
                  <a:srgbClr val="1D428A"/>
                </a:solidFill>
              </a:rPr>
              <a:pPr defTabSz="457200"/>
              <a:t>‹#›</a:t>
            </a:fld>
            <a:endParaRPr lang="en-US" dirty="0">
              <a:solidFill>
                <a:srgbClr val="1D428A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9456D9-A4CE-A848-B1BE-51322C689BA1}"/>
              </a:ext>
            </a:extLst>
          </p:cNvPr>
          <p:cNvSpPr/>
          <p:nvPr/>
        </p:nvSpPr>
        <p:spPr>
          <a:xfrm>
            <a:off x="0" y="19454"/>
            <a:ext cx="12192000" cy="6315025"/>
          </a:xfrm>
          <a:prstGeom prst="rect">
            <a:avLst/>
          </a:prstGeom>
          <a:gradFill flip="none" rotWithShape="1">
            <a:gsLst>
              <a:gs pos="20000">
                <a:schemeClr val="tx1"/>
              </a:gs>
              <a:gs pos="100000">
                <a:schemeClr val="accent1"/>
              </a:gs>
            </a:gsLst>
            <a:lin ang="15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B25809-0253-F34A-9402-5B95712AFE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13" y="6422114"/>
            <a:ext cx="981866" cy="320644"/>
          </a:xfrm>
          <a:prstGeom prst="rect">
            <a:avLst/>
          </a:prstGeom>
        </p:spPr>
      </p:pic>
      <p:pic>
        <p:nvPicPr>
          <p:cNvPr id="11" name="Picture 10" descr="DOE_GREEN_LOGO.psd">
            <a:extLst>
              <a:ext uri="{FF2B5EF4-FFF2-40B4-BE49-F238E27FC236}">
                <a16:creationId xmlns:a16="http://schemas.microsoft.com/office/drawing/2014/main" id="{A1FF1756-0772-614A-ADD7-74BF3574D5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34" y="6407158"/>
            <a:ext cx="1007623" cy="3446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1146B2-504A-E149-A55E-24BCE495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02" y="89561"/>
            <a:ext cx="11583297" cy="7189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B91B528-46BD-FA4F-A42A-8B21EE07BD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9702" y="1169572"/>
            <a:ext cx="11583297" cy="4014787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 marL="457200" indent="0">
              <a:buClr>
                <a:schemeClr val="bg1"/>
              </a:buClr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EA52EA-8AD5-B947-A30A-56FF4A1116EF}"/>
              </a:ext>
            </a:extLst>
          </p:cNvPr>
          <p:cNvCxnSpPr>
            <a:cxnSpLocks/>
          </p:cNvCxnSpPr>
          <p:nvPr/>
        </p:nvCxnSpPr>
        <p:spPr>
          <a:xfrm>
            <a:off x="250834" y="781603"/>
            <a:ext cx="1171891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5859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Highlight -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-BG-RGB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24" b="21373"/>
          <a:stretch/>
        </p:blipFill>
        <p:spPr>
          <a:xfrm>
            <a:off x="1" y="0"/>
            <a:ext cx="122040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702" y="89561"/>
            <a:ext cx="11583297" cy="7189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278491" y="1167642"/>
            <a:ext cx="5574508" cy="40147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69702" y="1167642"/>
            <a:ext cx="5591347" cy="4014787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 marL="457200" indent="0">
              <a:buClr>
                <a:schemeClr val="bg1"/>
              </a:buClr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1DFD45-47D0-2A40-A2FC-E4FECFC2EC89}"/>
              </a:ext>
            </a:extLst>
          </p:cNvPr>
          <p:cNvCxnSpPr>
            <a:cxnSpLocks/>
          </p:cNvCxnSpPr>
          <p:nvPr/>
        </p:nvCxnSpPr>
        <p:spPr>
          <a:xfrm>
            <a:off x="250834" y="781603"/>
            <a:ext cx="1171891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DOE_GREEN_LOGO.psd">
            <a:extLst>
              <a:ext uri="{FF2B5EF4-FFF2-40B4-BE49-F238E27FC236}">
                <a16:creationId xmlns:a16="http://schemas.microsoft.com/office/drawing/2014/main" id="{E7D23666-3F2B-A644-95A3-CAB3B08FB1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34" y="6407158"/>
            <a:ext cx="1007623" cy="3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609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Highlight -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-BG-RGB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24" b="21373"/>
          <a:stretch/>
        </p:blipFill>
        <p:spPr>
          <a:xfrm>
            <a:off x="1" y="0"/>
            <a:ext cx="122040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702" y="89561"/>
            <a:ext cx="11583297" cy="7189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9701" y="1187520"/>
            <a:ext cx="5574508" cy="40147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261652" y="1187520"/>
            <a:ext cx="5591347" cy="4014787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 marL="457200" indent="0">
              <a:buClr>
                <a:schemeClr val="bg1"/>
              </a:buClr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4B900C-7634-104C-BD7D-03A91D6328C1}"/>
              </a:ext>
            </a:extLst>
          </p:cNvPr>
          <p:cNvCxnSpPr>
            <a:cxnSpLocks/>
          </p:cNvCxnSpPr>
          <p:nvPr/>
        </p:nvCxnSpPr>
        <p:spPr>
          <a:xfrm>
            <a:off x="250834" y="781603"/>
            <a:ext cx="1171891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DOE_GREEN_LOGO.psd">
            <a:extLst>
              <a:ext uri="{FF2B5EF4-FFF2-40B4-BE49-F238E27FC236}">
                <a16:creationId xmlns:a16="http://schemas.microsoft.com/office/drawing/2014/main" id="{105CA4EC-D3AA-164D-9638-F380DF844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34" y="6407158"/>
            <a:ext cx="1007623" cy="3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88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D09E1E-764C-DB43-8A0E-B3F8B4947BF6}"/>
              </a:ext>
            </a:extLst>
          </p:cNvPr>
          <p:cNvSpPr/>
          <p:nvPr/>
        </p:nvSpPr>
        <p:spPr>
          <a:xfrm>
            <a:off x="0" y="19454"/>
            <a:ext cx="12192000" cy="683854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2DB5511-4E67-5547-B940-1F50611DC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45" y="159026"/>
            <a:ext cx="11557863" cy="58282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E33752-F2D2-E548-B669-07082349236F}"/>
              </a:ext>
            </a:extLst>
          </p:cNvPr>
          <p:cNvCxnSpPr>
            <a:cxnSpLocks/>
          </p:cNvCxnSpPr>
          <p:nvPr/>
        </p:nvCxnSpPr>
        <p:spPr>
          <a:xfrm>
            <a:off x="250834" y="781603"/>
            <a:ext cx="1171891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B834BFE-09BF-DB46-9C4F-7957D3647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944" y="1150082"/>
            <a:ext cx="11557863" cy="4873031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DOE_GREEN_LOGO.psd">
            <a:extLst>
              <a:ext uri="{FF2B5EF4-FFF2-40B4-BE49-F238E27FC236}">
                <a16:creationId xmlns:a16="http://schemas.microsoft.com/office/drawing/2014/main" id="{9C488F19-2572-5A48-BD52-21E65BB0DE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34" y="6407158"/>
            <a:ext cx="1007623" cy="3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71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3C6ADDB-2776-C943-8C20-157B9B964249}"/>
              </a:ext>
            </a:extLst>
          </p:cNvPr>
          <p:cNvSpPr/>
          <p:nvPr/>
        </p:nvSpPr>
        <p:spPr>
          <a:xfrm>
            <a:off x="0" y="19454"/>
            <a:ext cx="12192000" cy="6315025"/>
          </a:xfrm>
          <a:prstGeom prst="rect">
            <a:avLst/>
          </a:prstGeom>
          <a:gradFill flip="none" rotWithShape="1">
            <a:gsLst>
              <a:gs pos="20000">
                <a:srgbClr val="1D428A"/>
              </a:gs>
              <a:gs pos="100000">
                <a:srgbClr val="00A3E0"/>
              </a:gs>
            </a:gsLst>
            <a:lin ang="15000000" scaled="0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400" kern="0" dirty="0">
              <a:solidFill>
                <a:prstClr val="white"/>
              </a:solidFill>
            </a:endParaRPr>
          </a:p>
        </p:txBody>
      </p:sp>
      <p:pic>
        <p:nvPicPr>
          <p:cNvPr id="11" name="Picture 10" descr="DOE_GREEN_LOGO.psd">
            <a:extLst>
              <a:ext uri="{FF2B5EF4-FFF2-40B4-BE49-F238E27FC236}">
                <a16:creationId xmlns:a16="http://schemas.microsoft.com/office/drawing/2014/main" id="{A1FF1756-0772-614A-ADD7-74BF3574D5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34" y="6407158"/>
            <a:ext cx="1007623" cy="34466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FBAAC13-2769-F04A-8029-773535664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531" y="2482656"/>
            <a:ext cx="5235324" cy="93068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CC999CC-CCF0-764F-9760-A3F8578A2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531" y="3709814"/>
            <a:ext cx="3965324" cy="67672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20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3C6ADDB-2776-C943-8C20-157B9B964249}"/>
              </a:ext>
            </a:extLst>
          </p:cNvPr>
          <p:cNvSpPr/>
          <p:nvPr/>
        </p:nvSpPr>
        <p:spPr>
          <a:xfrm>
            <a:off x="0" y="19454"/>
            <a:ext cx="12192000" cy="6838546"/>
          </a:xfrm>
          <a:prstGeom prst="rect">
            <a:avLst/>
          </a:prstGeom>
          <a:gradFill flip="none" rotWithShape="1">
            <a:gsLst>
              <a:gs pos="20000">
                <a:srgbClr val="1D428A"/>
              </a:gs>
              <a:gs pos="100000">
                <a:srgbClr val="00A3E0"/>
              </a:gs>
            </a:gsLst>
            <a:lin ang="15000000" scaled="0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400" kern="0" dirty="0">
              <a:solidFill>
                <a:prstClr val="white"/>
              </a:solidFill>
            </a:endParaRPr>
          </a:p>
        </p:txBody>
      </p:sp>
      <p:pic>
        <p:nvPicPr>
          <p:cNvPr id="11" name="Picture 10" descr="DOE_GREEN_LOGO.psd">
            <a:extLst>
              <a:ext uri="{FF2B5EF4-FFF2-40B4-BE49-F238E27FC236}">
                <a16:creationId xmlns:a16="http://schemas.microsoft.com/office/drawing/2014/main" id="{A1FF1756-0772-614A-ADD7-74BF3574D5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34" y="6407158"/>
            <a:ext cx="1007623" cy="344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531" y="2482656"/>
            <a:ext cx="5235324" cy="93068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531" y="3709814"/>
            <a:ext cx="3965324" cy="67672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2056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69702" y="6044524"/>
            <a:ext cx="601156" cy="251046"/>
          </a:xfrm>
          <a:prstGeom prst="rect">
            <a:avLst/>
          </a:prstGeom>
        </p:spPr>
        <p:txBody>
          <a:bodyPr/>
          <a:lstStyle/>
          <a:p>
            <a:pPr defTabSz="457200"/>
            <a:fld id="{4FFBE989-400D-B94A-945A-5633B3F5FC65}" type="slidenum">
              <a:rPr lang="en-US">
                <a:solidFill>
                  <a:srgbClr val="1D428A"/>
                </a:solidFill>
              </a:rPr>
              <a:pPr defTabSz="457200"/>
              <a:t>‹#›</a:t>
            </a:fld>
            <a:endParaRPr lang="en-US" dirty="0">
              <a:solidFill>
                <a:srgbClr val="1D428A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12192000" cy="1184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23F486-E92E-774E-BE87-9BAF1430FE67}"/>
              </a:ext>
            </a:extLst>
          </p:cNvPr>
          <p:cNvSpPr/>
          <p:nvPr/>
        </p:nvSpPr>
        <p:spPr>
          <a:xfrm>
            <a:off x="0" y="19454"/>
            <a:ext cx="12192000" cy="683854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BCCC37F-7885-8B4B-AB32-31C76564E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402" y="3655378"/>
            <a:ext cx="10957197" cy="676729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F0B825A-E4C8-2946-B7B8-7D0D942A9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01" y="2534251"/>
            <a:ext cx="10957197" cy="107731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DOE_GREEN_LOGO.psd">
            <a:extLst>
              <a:ext uri="{FF2B5EF4-FFF2-40B4-BE49-F238E27FC236}">
                <a16:creationId xmlns:a16="http://schemas.microsoft.com/office/drawing/2014/main" id="{6B9D92EA-766E-1F4D-B104-5B0321A29E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34" y="6407158"/>
            <a:ext cx="1007623" cy="3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067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ACDF06-C920-AA4F-9AEA-3E634DF413A2}"/>
              </a:ext>
            </a:extLst>
          </p:cNvPr>
          <p:cNvSpPr/>
          <p:nvPr/>
        </p:nvSpPr>
        <p:spPr>
          <a:xfrm>
            <a:off x="0" y="19454"/>
            <a:ext cx="12192000" cy="6838546"/>
          </a:xfrm>
          <a:prstGeom prst="rect">
            <a:avLst/>
          </a:prstGeom>
          <a:gradFill flip="none" rotWithShape="1">
            <a:gsLst>
              <a:gs pos="20000">
                <a:srgbClr val="1D428A"/>
              </a:gs>
              <a:gs pos="100000">
                <a:srgbClr val="00A3E0"/>
              </a:gs>
            </a:gsLst>
            <a:lin ang="15000000" scaled="0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400" kern="0" dirty="0">
              <a:solidFill>
                <a:prstClr val="white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BCCC37F-7885-8B4B-AB32-31C76564E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402" y="3655378"/>
            <a:ext cx="10957197" cy="676729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F0B825A-E4C8-2946-B7B8-7D0D942A9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01" y="2534251"/>
            <a:ext cx="10957197" cy="107731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DOE_GREEN_LOGO.psd">
            <a:extLst>
              <a:ext uri="{FF2B5EF4-FFF2-40B4-BE49-F238E27FC236}">
                <a16:creationId xmlns:a16="http://schemas.microsoft.com/office/drawing/2014/main" id="{ADC74818-663E-294D-ADB1-7842A71DCF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34" y="6407158"/>
            <a:ext cx="1007623" cy="3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98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A5FCC6-499C-6C44-9D82-AEB2AC4F7099}"/>
              </a:ext>
            </a:extLst>
          </p:cNvPr>
          <p:cNvSpPr/>
          <p:nvPr/>
        </p:nvSpPr>
        <p:spPr>
          <a:xfrm>
            <a:off x="0" y="19454"/>
            <a:ext cx="12192000" cy="6838546"/>
          </a:xfrm>
          <a:prstGeom prst="rect">
            <a:avLst/>
          </a:prstGeom>
          <a:solidFill>
            <a:srgbClr val="039D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1FC9453-00F4-5943-9843-0E5482EAD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402" y="3655378"/>
            <a:ext cx="10957197" cy="676729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2A97089D-C7F6-5B4B-A856-24BC0C4D7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01" y="2534251"/>
            <a:ext cx="10957197" cy="107731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DOE_GREEN_LOGO.psd">
            <a:extLst>
              <a:ext uri="{FF2B5EF4-FFF2-40B4-BE49-F238E27FC236}">
                <a16:creationId xmlns:a16="http://schemas.microsoft.com/office/drawing/2014/main" id="{954BFF58-BD70-074C-9746-8134C0EC4D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34" y="6407158"/>
            <a:ext cx="1007623" cy="3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247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AF21E15-D696-1F45-86F6-849ACDE9739F}"/>
              </a:ext>
            </a:extLst>
          </p:cNvPr>
          <p:cNvSpPr/>
          <p:nvPr/>
        </p:nvSpPr>
        <p:spPr>
          <a:xfrm>
            <a:off x="0" y="19454"/>
            <a:ext cx="12192000" cy="6838546"/>
          </a:xfrm>
          <a:prstGeom prst="rect">
            <a:avLst/>
          </a:prstGeom>
          <a:solidFill>
            <a:srgbClr val="76B9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6A2C398-48C3-8B4E-986B-B44A51FDF7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402" y="3655378"/>
            <a:ext cx="10957197" cy="676729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FD705759-5DC9-5C4F-A6BC-5B823468A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01" y="2534251"/>
            <a:ext cx="10957197" cy="107731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DOE_GREEN_LOGO.psd">
            <a:extLst>
              <a:ext uri="{FF2B5EF4-FFF2-40B4-BE49-F238E27FC236}">
                <a16:creationId xmlns:a16="http://schemas.microsoft.com/office/drawing/2014/main" id="{109CE99C-A00B-EF4C-A75F-9A80C22DC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34" y="6407158"/>
            <a:ext cx="1007623" cy="3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3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77698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3E507-29C5-8B71-5B32-857B27D66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54" y="91439"/>
            <a:ext cx="11731752" cy="64008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4FEB2C-933A-3437-7A9B-037FF8A23ABC}"/>
              </a:ext>
            </a:extLst>
          </p:cNvPr>
          <p:cNvCxnSpPr>
            <a:cxnSpLocks/>
          </p:cNvCxnSpPr>
          <p:nvPr userDrawn="1"/>
        </p:nvCxnSpPr>
        <p:spPr>
          <a:xfrm>
            <a:off x="230124" y="822960"/>
            <a:ext cx="1173175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2175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CB72DC-7431-9342-A67F-27B1D99D15DA}"/>
              </a:ext>
            </a:extLst>
          </p:cNvPr>
          <p:cNvSpPr/>
          <p:nvPr/>
        </p:nvSpPr>
        <p:spPr>
          <a:xfrm>
            <a:off x="0" y="5764696"/>
            <a:ext cx="12192000" cy="10933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697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B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0"/>
            <a:ext cx="10134308" cy="10773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132286"/>
            <a:ext cx="12192000" cy="72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355B74-8535-DD40-9F39-6F9E6427CC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3458" y="6302188"/>
            <a:ext cx="1304242" cy="4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467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0"/>
            <a:ext cx="10134308" cy="10773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132286"/>
            <a:ext cx="12192000" cy="72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7665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0"/>
            <a:ext cx="10134308" cy="10773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12192000" cy="1184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183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9BD814C-AC04-DB4D-B00B-4E0067909E1E}"/>
              </a:ext>
            </a:extLst>
          </p:cNvPr>
          <p:cNvSpPr/>
          <p:nvPr/>
        </p:nvSpPr>
        <p:spPr>
          <a:xfrm>
            <a:off x="0" y="19454"/>
            <a:ext cx="12192000" cy="6315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4FFBE989-400D-B94A-945A-5633B3F5FC65}" type="slidenum">
              <a:rPr lang="en-US">
                <a:solidFill>
                  <a:srgbClr val="1D428A"/>
                </a:solidFill>
              </a:rPr>
              <a:pPr defTabSz="457200"/>
              <a:t>‹#›</a:t>
            </a:fld>
            <a:endParaRPr lang="en-US" dirty="0">
              <a:solidFill>
                <a:srgbClr val="1D428A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BCCC37F-7885-8B4B-AB32-31C76564E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402" y="3100359"/>
            <a:ext cx="10957197" cy="676729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579B2C-BE7B-044C-AFF8-79A6DAE1F1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13" y="6422114"/>
            <a:ext cx="981866" cy="320644"/>
          </a:xfrm>
          <a:prstGeom prst="rect">
            <a:avLst/>
          </a:prstGeom>
        </p:spPr>
      </p:pic>
      <p:pic>
        <p:nvPicPr>
          <p:cNvPr id="10" name="Picture 9" descr="DOE_GREEN_LOGO.psd">
            <a:extLst>
              <a:ext uri="{FF2B5EF4-FFF2-40B4-BE49-F238E27FC236}">
                <a16:creationId xmlns:a16="http://schemas.microsoft.com/office/drawing/2014/main" id="{F6CC684F-56FA-FF46-9825-E174C7E0A1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34" y="6407158"/>
            <a:ext cx="1007623" cy="344661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9F0B825A-E4C8-2946-B7B8-7D0D942A9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01" y="1979232"/>
            <a:ext cx="10957197" cy="1077310"/>
          </a:xfrm>
        </p:spPr>
        <p:txBody>
          <a:bodyPr>
            <a:normAutofit/>
          </a:bodyPr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3955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25232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4141" y="1600201"/>
            <a:ext cx="524825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69702" y="6044524"/>
            <a:ext cx="601156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741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6"/>
          <p:cNvSpPr txBox="1">
            <a:spLocks noGrp="1"/>
          </p:cNvSpPr>
          <p:nvPr>
            <p:ph type="title"/>
          </p:nvPr>
        </p:nvSpPr>
        <p:spPr>
          <a:xfrm>
            <a:off x="609603" y="0"/>
            <a:ext cx="10134308" cy="1077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5" name="Google Shape;485;p76"/>
          <p:cNvSpPr txBox="1">
            <a:spLocks noGrp="1"/>
          </p:cNvSpPr>
          <p:nvPr>
            <p:ph type="sldNum" idx="12"/>
          </p:nvPr>
        </p:nvSpPr>
        <p:spPr>
          <a:xfrm>
            <a:off x="269703" y="6044524"/>
            <a:ext cx="601156" cy="251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563">
                <a:solidFill>
                  <a:srgbClr val="8991B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l">
              <a:spcBef>
                <a:spcPts val="0"/>
              </a:spcBef>
              <a:buNone/>
              <a:defRPr sz="563">
                <a:solidFill>
                  <a:srgbClr val="8991B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l">
              <a:spcBef>
                <a:spcPts val="0"/>
              </a:spcBef>
              <a:buNone/>
              <a:defRPr sz="563">
                <a:solidFill>
                  <a:srgbClr val="8991B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l">
              <a:spcBef>
                <a:spcPts val="0"/>
              </a:spcBef>
              <a:buNone/>
              <a:defRPr sz="563">
                <a:solidFill>
                  <a:srgbClr val="8991B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l">
              <a:spcBef>
                <a:spcPts val="0"/>
              </a:spcBef>
              <a:buNone/>
              <a:defRPr sz="563">
                <a:solidFill>
                  <a:srgbClr val="8991B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l">
              <a:spcBef>
                <a:spcPts val="0"/>
              </a:spcBef>
              <a:buNone/>
              <a:defRPr sz="563">
                <a:solidFill>
                  <a:srgbClr val="8991B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l">
              <a:spcBef>
                <a:spcPts val="0"/>
              </a:spcBef>
              <a:buNone/>
              <a:defRPr sz="563">
                <a:solidFill>
                  <a:srgbClr val="8991B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l">
              <a:spcBef>
                <a:spcPts val="0"/>
              </a:spcBef>
              <a:buNone/>
              <a:defRPr sz="563">
                <a:solidFill>
                  <a:srgbClr val="8991B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l">
              <a:spcBef>
                <a:spcPts val="0"/>
              </a:spcBef>
              <a:buNone/>
              <a:defRPr sz="563">
                <a:solidFill>
                  <a:srgbClr val="8991B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924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in Header">
  <p:cSld name="Thin 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974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739121" y="1544721"/>
            <a:ext cx="11026338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39559" y="2400760"/>
            <a:ext cx="5561402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5475" y="2848575"/>
            <a:ext cx="2473252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532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7130" y="1677981"/>
            <a:ext cx="56656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6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0" y="1068381"/>
            <a:ext cx="5665694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33404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99152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89458"/>
            <a:ext cx="12192000" cy="812725"/>
          </a:xfrm>
        </p:spPr>
        <p:txBody>
          <a:bodyPr/>
          <a:lstStyle>
            <a:lvl1pPr algn="ctr">
              <a:defRPr>
                <a:solidFill>
                  <a:srgbClr val="1D428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68303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69702" y="6044524"/>
            <a:ext cx="601156" cy="251046"/>
          </a:xfrm>
          <a:prstGeom prst="rect">
            <a:avLst/>
          </a:prstGeom>
        </p:spPr>
        <p:txBody>
          <a:bodyPr/>
          <a:lstStyle/>
          <a:p>
            <a:fld id="{3F43A7F6-D5CF-4824-AFC2-6D2D7721E1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305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1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355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1"/>
            <a:ext cx="12192000" cy="655161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" y="2389188"/>
            <a:ext cx="12192000" cy="8128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300" b="1" kern="1200" dirty="0" smtClean="0">
                <a:solidFill>
                  <a:schemeClr val="accent5"/>
                </a:solidFill>
                <a:latin typeface="+mj-lt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5222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image" Target="../media/image25.png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image" Target="../media/image26.jpeg"/><Relationship Id="rId8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920" y="6578601"/>
            <a:ext cx="10342080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1"/>
            <a:ext cx="1849920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116586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8593" y="6605588"/>
            <a:ext cx="603407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flipH="1" flipV="1">
            <a:off x="1" y="795528"/>
            <a:ext cx="12192000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864" y="6596064"/>
            <a:ext cx="6594604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50">
                <a:solidFill>
                  <a:prstClr val="white"/>
                </a:solidFill>
                <a:latin typeface="Franklin Gothic Medium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</a:t>
            </a: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047751"/>
            <a:ext cx="1097248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63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8" r:id="rId11"/>
    <p:sldLayoutId id="2147483699" r:id="rId12"/>
    <p:sldLayoutId id="2147483701" r:id="rId13"/>
    <p:sldLayoutId id="2147483881" r:id="rId14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1" cy="78754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79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8849" y="6578601"/>
            <a:ext cx="10353152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1" y="6578601"/>
            <a:ext cx="1858944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0484" y="-38100"/>
            <a:ext cx="11633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8752" y="6605588"/>
            <a:ext cx="603249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572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fld id="{3B8FDC89-80CC-DB49-B2EA-BD0F5E541433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defTabSz="457200"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flipH="1" flipV="1">
            <a:off x="0" y="787401"/>
            <a:ext cx="12192000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368" y="6596064"/>
            <a:ext cx="659341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50">
                <a:solidFill>
                  <a:prstClr val="white"/>
                </a:solidFill>
                <a:latin typeface="Franklin Gothic Medium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</a:t>
            </a: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0484" y="104775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94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0484" y="-38100"/>
            <a:ext cx="11633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0484" y="104775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16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000" b="1" kern="1200" dirty="0">
          <a:solidFill>
            <a:srgbClr val="007934"/>
          </a:solidFill>
          <a:latin typeface="+mj-lt"/>
          <a:ea typeface="ヒラギノ角ゴ Pro W3" charset="0"/>
          <a:cs typeface="Franklin Gothic Book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0" indent="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sz="1800" kern="1200">
          <a:solidFill>
            <a:srgbClr val="282B2E"/>
          </a:solidFill>
          <a:latin typeface="+mj-lt"/>
          <a:ea typeface="ヒラギノ角ゴ Pro W3" charset="0"/>
          <a:cs typeface="Franklin Gothic Book"/>
        </a:defRPr>
      </a:lvl1pPr>
      <a:lvl2pPr marL="457200" indent="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sz="1800" kern="1200">
          <a:solidFill>
            <a:srgbClr val="282B2E"/>
          </a:solidFill>
          <a:latin typeface="+mn-lt"/>
          <a:ea typeface="ヒラギノ角ゴ Pro W3" charset="0"/>
          <a:cs typeface="Franklin Gothic Book"/>
        </a:defRPr>
      </a:lvl2pPr>
      <a:lvl3pPr marL="914400" indent="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sz="1800" kern="1200">
          <a:solidFill>
            <a:srgbClr val="282B2E"/>
          </a:solidFill>
          <a:latin typeface="+mn-lt"/>
          <a:ea typeface="ヒラギノ角ゴ Pro W3" charset="0"/>
          <a:cs typeface="Franklin Gothic Book"/>
        </a:defRPr>
      </a:lvl3pPr>
      <a:lvl4pPr marL="1371600" indent="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sz="1800" kern="1200">
          <a:solidFill>
            <a:srgbClr val="282B2E"/>
          </a:solidFill>
          <a:latin typeface="+mn-lt"/>
          <a:ea typeface="ヒラギノ角ゴ Pro W3" charset="0"/>
          <a:cs typeface="Franklin Gothic Book"/>
        </a:defRPr>
      </a:lvl4pPr>
      <a:lvl5pPr marL="1828800" indent="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sz="1800" kern="1200">
          <a:solidFill>
            <a:srgbClr val="282B2E"/>
          </a:solidFill>
          <a:latin typeface="+mn-lt"/>
          <a:ea typeface="ヒラギノ角ゴ Pro W3" charset="0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67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ight Triangle 9"/>
          <p:cNvSpPr/>
          <p:nvPr/>
        </p:nvSpPr>
        <p:spPr>
          <a:xfrm flipH="1">
            <a:off x="11491380" y="822325"/>
            <a:ext cx="345017" cy="25816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53371" y="6313712"/>
            <a:ext cx="11718087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DOE_GREEN_LOGO.psd">
            <a:extLst>
              <a:ext uri="{FF2B5EF4-FFF2-40B4-BE49-F238E27FC236}">
                <a16:creationId xmlns:a16="http://schemas.microsoft.com/office/drawing/2014/main" id="{7C121E87-E10E-194C-B838-8CCADA6E81AC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34" y="6407158"/>
            <a:ext cx="1007623" cy="3446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BA0A2C-56A7-A643-A974-C8C4F49BF71F}"/>
              </a:ext>
            </a:extLst>
          </p:cNvPr>
          <p:cNvSpPr/>
          <p:nvPr/>
        </p:nvSpPr>
        <p:spPr>
          <a:xfrm>
            <a:off x="0" y="2186"/>
            <a:ext cx="12192000" cy="13090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2" descr="Image result for better plants logo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7" y="6400294"/>
            <a:ext cx="1056555" cy="41566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1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  <p:sldLayoutId id="2147483900" r:id="rId18"/>
    <p:sldLayoutId id="2147483901" r:id="rId19"/>
    <p:sldLayoutId id="2147483902" r:id="rId20"/>
    <p:sldLayoutId id="2147483903" r:id="rId21"/>
    <p:sldLayoutId id="2147483904" r:id="rId22"/>
    <p:sldLayoutId id="2147483905" r:id="rId23"/>
    <p:sldLayoutId id="2147483906" r:id="rId24"/>
    <p:sldLayoutId id="2147483907" r:id="rId25"/>
    <p:sldLayoutId id="2147483908" r:id="rId26"/>
    <p:sldLayoutId id="2147483909" r:id="rId27"/>
    <p:sldLayoutId id="2147483910" r:id="rId28"/>
    <p:sldLayoutId id="2147483911" r:id="rId29"/>
    <p:sldLayoutId id="2147483912" r:id="rId30"/>
    <p:sldLayoutId id="2147483913" r:id="rId31"/>
    <p:sldLayoutId id="2147483914" r:id="rId32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4.png"/><Relationship Id="rId4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4.png"/><Relationship Id="rId9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20.tmp"/><Relationship Id="rId4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image" Target="../media/image50.tmp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sv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ornl-amo.github.io/" TargetMode="Externa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34.png"/><Relationship Id="rId4" Type="http://schemas.openxmlformats.org/officeDocument/2006/relationships/hyperlink" Target="https://verifi.ornl.gov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6.xml"/><Relationship Id="rId4" Type="http://schemas.openxmlformats.org/officeDocument/2006/relationships/hyperlink" Target="https://cyos.ornl.gov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sv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hyperlink" Target="mailto:verifi-help@ornl.gov" TargetMode="Externa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8.png"/><Relationship Id="rId5" Type="http://schemas.openxmlformats.org/officeDocument/2006/relationships/hyperlink" Target="https://verifi.ornl.gov/" TargetMode="External"/><Relationship Id="rId4" Type="http://schemas.openxmlformats.org/officeDocument/2006/relationships/hyperlink" Target="https://ornl-amo.github.io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0661DC6-A2F5-31EA-666E-288AB0683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1350" y="3932237"/>
            <a:ext cx="9144000" cy="1097280"/>
          </a:xfrm>
        </p:spPr>
        <p:txBody>
          <a:bodyPr/>
          <a:lstStyle/>
          <a:p>
            <a:r>
              <a:rPr lang="en-US" dirty="0"/>
              <a:t>VERIFI: A Software Tool for Tracking Industrial Utility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C0100-A34A-93CD-B9AD-3D5F60F49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1095" y="5029517"/>
            <a:ext cx="9144000" cy="914400"/>
          </a:xfrm>
        </p:spPr>
        <p:txBody>
          <a:bodyPr numCol="3">
            <a:noAutofit/>
          </a:bodyPr>
          <a:lstStyle/>
          <a:p>
            <a:r>
              <a:rPr lang="en-US" dirty="0"/>
              <a:t>Kristina Armstrong</a:t>
            </a:r>
          </a:p>
          <a:p>
            <a:r>
              <a:rPr lang="en-US" dirty="0"/>
              <a:t>Christopher Price</a:t>
            </a:r>
          </a:p>
          <a:p>
            <a:r>
              <a:rPr lang="en-US" dirty="0"/>
              <a:t>Paulomi Nandy</a:t>
            </a:r>
          </a:p>
          <a:p>
            <a:r>
              <a:rPr lang="en-US" dirty="0"/>
              <a:t>Thomas Wenning</a:t>
            </a:r>
          </a:p>
          <a:p>
            <a:r>
              <a:rPr lang="en-US" dirty="0"/>
              <a:t>Nate Roberts</a:t>
            </a:r>
          </a:p>
        </p:txBody>
      </p:sp>
    </p:spTree>
    <p:extLst>
      <p:ext uri="{BB962C8B-B14F-4D97-AF65-F5344CB8AC3E}">
        <p14:creationId xmlns:p14="http://schemas.microsoft.com/office/powerpoint/2010/main" val="4229737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EE809-C308-4F5F-8446-FD1DD04CB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Time Starting VERIFI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2FBB34-4EC2-4240-B57F-AE7369541FB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9812507" y="1236538"/>
            <a:ext cx="2011362" cy="29257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B0F0"/>
                </a:solidFill>
              </a:rPr>
              <a:t>Create Account</a:t>
            </a:r>
          </a:p>
          <a:p>
            <a:pPr marL="0" indent="0">
              <a:buNone/>
            </a:pPr>
            <a:endParaRPr lang="en-US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Load sample data</a:t>
            </a:r>
          </a:p>
          <a:p>
            <a:pPr marL="0" indent="0">
              <a:buNone/>
            </a:pPr>
            <a:endParaRPr lang="en-US" sz="1800" b="1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92D050"/>
                </a:solidFill>
              </a:rPr>
              <a:t>Load Backup data</a:t>
            </a:r>
          </a:p>
          <a:p>
            <a:pPr marL="0" indent="0">
              <a:buNone/>
            </a:pPr>
            <a:endParaRPr lang="en-US" sz="18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accent6"/>
                </a:solidFill>
              </a:rPr>
              <a:t>Create your own Company level account</a:t>
            </a:r>
          </a:p>
          <a:p>
            <a:pPr marL="0" indent="0">
              <a:buNone/>
            </a:pPr>
            <a:endParaRPr lang="en-US" sz="1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E3392B-6A49-4CE4-AA1C-6BD00BF09F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9824" y="1203953"/>
            <a:ext cx="8994098" cy="44642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2B0C73-428C-48C2-B200-47D2A97EE1A6}"/>
              </a:ext>
            </a:extLst>
          </p:cNvPr>
          <p:cNvSpPr/>
          <p:nvPr/>
        </p:nvSpPr>
        <p:spPr>
          <a:xfrm>
            <a:off x="4270159" y="4793944"/>
            <a:ext cx="745724" cy="1775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082EDD-12D8-4993-AD6C-F4EB6EF9D15A}"/>
              </a:ext>
            </a:extLst>
          </p:cNvPr>
          <p:cNvSpPr/>
          <p:nvPr/>
        </p:nvSpPr>
        <p:spPr>
          <a:xfrm>
            <a:off x="5069149" y="4793943"/>
            <a:ext cx="868680" cy="177553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CE4758-AA86-4FBF-9298-8B7016B4DC38}"/>
              </a:ext>
            </a:extLst>
          </p:cNvPr>
          <p:cNvCxnSpPr>
            <a:cxnSpLocks/>
          </p:cNvCxnSpPr>
          <p:nvPr/>
        </p:nvCxnSpPr>
        <p:spPr>
          <a:xfrm flipH="1">
            <a:off x="4702629" y="1947553"/>
            <a:ext cx="5097153" cy="2792110"/>
          </a:xfrm>
          <a:prstGeom prst="straightConnector1">
            <a:avLst/>
          </a:prstGeom>
          <a:ln w="762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4E29D1-954A-473B-988A-862EEF61A961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5937829" y="2699419"/>
            <a:ext cx="3874678" cy="2040244"/>
          </a:xfrm>
          <a:prstGeom prst="straightConnector1">
            <a:avLst/>
          </a:prstGeom>
          <a:ln w="76200" cap="rnd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2DED1A2-DAFD-443C-A8E2-375E6AC31737}"/>
              </a:ext>
            </a:extLst>
          </p:cNvPr>
          <p:cNvCxnSpPr>
            <a:cxnSpLocks/>
          </p:cNvCxnSpPr>
          <p:nvPr/>
        </p:nvCxnSpPr>
        <p:spPr>
          <a:xfrm flipH="1">
            <a:off x="9036218" y="3681351"/>
            <a:ext cx="763564" cy="1760014"/>
          </a:xfrm>
          <a:prstGeom prst="straightConnector1">
            <a:avLst/>
          </a:prstGeom>
          <a:ln w="762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5B602D-4086-5AD2-C573-7EEAA5203319}"/>
              </a:ext>
            </a:extLst>
          </p:cNvPr>
          <p:cNvSpPr/>
          <p:nvPr/>
        </p:nvSpPr>
        <p:spPr>
          <a:xfrm>
            <a:off x="1802167" y="3986076"/>
            <a:ext cx="1600200" cy="17755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2DE149-85B5-E7CB-8159-0FC46F9BE44F}"/>
              </a:ext>
            </a:extLst>
          </p:cNvPr>
          <p:cNvCxnSpPr>
            <a:cxnSpLocks/>
          </p:cNvCxnSpPr>
          <p:nvPr/>
        </p:nvCxnSpPr>
        <p:spPr>
          <a:xfrm flipH="1">
            <a:off x="3421296" y="1416635"/>
            <a:ext cx="6378486" cy="2547269"/>
          </a:xfrm>
          <a:prstGeom prst="straightConnector1">
            <a:avLst/>
          </a:prstGeom>
          <a:ln w="76200" cap="rnd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964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8A80E-53EB-5CBD-E470-498CB79D9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VERIFI Account Setup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E1DC3-B0CE-390E-A5B3-36E32F32E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177" y="1005840"/>
            <a:ext cx="68580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CAA0D-002F-2C1C-F8BB-8FAF9B455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23" y="2743200"/>
            <a:ext cx="6858000" cy="22270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5AE865-044A-D8F6-DB21-6730A63A1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177" y="4297680"/>
            <a:ext cx="6858000" cy="19062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2A9712-5238-1128-DAB2-C0B98E073323}"/>
              </a:ext>
            </a:extLst>
          </p:cNvPr>
          <p:cNvSpPr txBox="1"/>
          <p:nvPr/>
        </p:nvSpPr>
        <p:spPr>
          <a:xfrm>
            <a:off x="404192" y="1005840"/>
            <a:ext cx="40525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D428A"/>
              </a:buClr>
            </a:pPr>
            <a:r>
              <a:rPr lang="en-US" sz="2000" b="1" dirty="0"/>
              <a:t>Enter Company Information:</a:t>
            </a:r>
            <a:br>
              <a:rPr lang="en-US" sz="2000" b="1" dirty="0"/>
            </a:br>
            <a:r>
              <a:rPr lang="en-US" sz="2000" dirty="0"/>
              <a:t> (Sets default for facilities)</a:t>
            </a:r>
            <a:endParaRPr lang="en-US" sz="2000" b="1" dirty="0"/>
          </a:p>
          <a:p>
            <a:pPr marL="342900" lvl="8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Point of contact</a:t>
            </a:r>
          </a:p>
          <a:p>
            <a:pPr marL="342900" lvl="6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ZIP Code</a:t>
            </a:r>
          </a:p>
          <a:p>
            <a:pPr marL="342900" lvl="6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NAICS Code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DAAB52-2B67-488D-5065-4EE13ADD037B}"/>
              </a:ext>
            </a:extLst>
          </p:cNvPr>
          <p:cNvSpPr txBox="1"/>
          <p:nvPr/>
        </p:nvSpPr>
        <p:spPr>
          <a:xfrm>
            <a:off x="7446555" y="3058328"/>
            <a:ext cx="43412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1D428A"/>
              </a:buClr>
            </a:pPr>
            <a:r>
              <a:rPr lang="en-US" sz="2000" b="1" dirty="0"/>
              <a:t>Enter Data Collection Information:</a:t>
            </a:r>
          </a:p>
          <a:p>
            <a:pPr marL="342900" lvl="8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Units</a:t>
            </a:r>
          </a:p>
          <a:p>
            <a:pPr marL="342900" lvl="6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err="1"/>
              <a:t>eGRID</a:t>
            </a:r>
            <a:r>
              <a:rPr lang="en-US" sz="2000" dirty="0"/>
              <a:t> Subregion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214E89-8A57-333E-C673-3FAF07504CEF}"/>
              </a:ext>
            </a:extLst>
          </p:cNvPr>
          <p:cNvSpPr txBox="1"/>
          <p:nvPr/>
        </p:nvSpPr>
        <p:spPr>
          <a:xfrm>
            <a:off x="404192" y="5120640"/>
            <a:ext cx="4052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D428A"/>
              </a:buClr>
            </a:pPr>
            <a:r>
              <a:rPr lang="en-US" sz="2000" b="1" dirty="0"/>
              <a:t>Enter Goals Information:</a:t>
            </a:r>
          </a:p>
          <a:p>
            <a:pPr marL="342900" lvl="8" indent="-342900">
              <a:buFont typeface="Arial" panose="020B0604020202020204" pitchFamily="34" charset="0"/>
              <a:buChar char="•"/>
            </a:pPr>
            <a:r>
              <a:rPr lang="en-US" sz="2000" dirty="0"/>
              <a:t>Energy, carbon, water, etc.</a:t>
            </a:r>
          </a:p>
          <a:p>
            <a:pPr marL="342900" lvl="8" indent="-342900">
              <a:buFont typeface="Arial" panose="020B0604020202020204" pitchFamily="34" charset="0"/>
              <a:buChar char="•"/>
            </a:pPr>
            <a:r>
              <a:rPr lang="en-US" sz="2000" dirty="0"/>
              <a:t>Calendar or fiscal year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442D86-CEF5-1DB9-D680-3325D7919F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0000" t="-10000" r="-10000" b="-10000"/>
          <a:stretch/>
        </p:blipFill>
        <p:spPr>
          <a:xfrm>
            <a:off x="3749040" y="45720"/>
            <a:ext cx="685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7234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30AFF-F7A1-3672-43E8-744E8F4FB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97279"/>
            <a:ext cx="4846320" cy="493776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Inherits traits from company setup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facility can have different settings for: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Points of contact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Collection units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Reporting goals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Color code facilities for easy navigation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Create facilities for all sites in your portfolio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D5926-B505-52B2-3AA4-2F40412C54F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D53262-BAD6-0D06-7670-D7FA06BE3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VERIFI Facility Setup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B60B8B-3C80-44F3-1A26-10C37B046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008" y="1150082"/>
            <a:ext cx="6400800" cy="31770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5FA778-3220-B243-0C15-5E9A266A8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008" y="4577782"/>
            <a:ext cx="6400800" cy="11442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F6FB81-0C67-2C1B-9F38-064665F122F7}"/>
              </a:ext>
            </a:extLst>
          </p:cNvPr>
          <p:cNvSpPr txBox="1"/>
          <p:nvPr/>
        </p:nvSpPr>
        <p:spPr>
          <a:xfrm>
            <a:off x="5829001" y="4964536"/>
            <a:ext cx="428964" cy="91440"/>
          </a:xfrm>
          <a:prstGeom prst="rect">
            <a:avLst/>
          </a:prstGeom>
          <a:solidFill>
            <a:schemeClr val="bg1"/>
          </a:solidFill>
        </p:spPr>
        <p:txBody>
          <a:bodyPr wrap="none" lIns="45720" rIns="45720" rtlCol="0" anchor="ctr">
            <a:spAutoFit/>
          </a:bodyPr>
          <a:lstStyle/>
          <a:p>
            <a:r>
              <a:rPr lang="en-US" sz="1100" b="1" dirty="0">
                <a:solidFill>
                  <a:srgbClr val="1D428A"/>
                </a:solidFill>
              </a:rPr>
              <a:t>West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451573-5868-4273-051C-C4796FCAA225}"/>
              </a:ext>
            </a:extLst>
          </p:cNvPr>
          <p:cNvSpPr txBox="1"/>
          <p:nvPr/>
        </p:nvSpPr>
        <p:spPr>
          <a:xfrm>
            <a:off x="5829001" y="5135028"/>
            <a:ext cx="493084" cy="91440"/>
          </a:xfrm>
          <a:prstGeom prst="rect">
            <a:avLst/>
          </a:prstGeom>
          <a:solidFill>
            <a:schemeClr val="bg1"/>
          </a:solidFill>
        </p:spPr>
        <p:txBody>
          <a:bodyPr wrap="none" lIns="45720" rIns="45720" rtlCol="0" anchor="ctr">
            <a:spAutoFit/>
          </a:bodyPr>
          <a:lstStyle/>
          <a:p>
            <a:r>
              <a:rPr lang="en-US" sz="1100" b="1" dirty="0">
                <a:solidFill>
                  <a:srgbClr val="1D428A"/>
                </a:solidFill>
              </a:rPr>
              <a:t>South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E2D567-B4F4-A03B-C1CC-9134E9455C7F}"/>
              </a:ext>
            </a:extLst>
          </p:cNvPr>
          <p:cNvSpPr txBox="1"/>
          <p:nvPr/>
        </p:nvSpPr>
        <p:spPr>
          <a:xfrm>
            <a:off x="5829001" y="5305520"/>
            <a:ext cx="390492" cy="91440"/>
          </a:xfrm>
          <a:prstGeom prst="rect">
            <a:avLst/>
          </a:prstGeom>
          <a:solidFill>
            <a:schemeClr val="bg1"/>
          </a:solidFill>
        </p:spPr>
        <p:txBody>
          <a:bodyPr wrap="none" lIns="45720" rIns="45720" rtlCol="0" anchor="ctr">
            <a:spAutoFit/>
          </a:bodyPr>
          <a:lstStyle/>
          <a:p>
            <a:r>
              <a:rPr lang="en-US" sz="1100" b="1" dirty="0">
                <a:solidFill>
                  <a:srgbClr val="1D428A"/>
                </a:solidFill>
              </a:rPr>
              <a:t>East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FC4A04-9ED2-4AD2-788F-CE79E196C5A5}"/>
              </a:ext>
            </a:extLst>
          </p:cNvPr>
          <p:cNvSpPr txBox="1"/>
          <p:nvPr/>
        </p:nvSpPr>
        <p:spPr>
          <a:xfrm>
            <a:off x="5829001" y="5476011"/>
            <a:ext cx="469039" cy="91440"/>
          </a:xfrm>
          <a:prstGeom prst="rect">
            <a:avLst/>
          </a:prstGeom>
          <a:solidFill>
            <a:schemeClr val="bg1"/>
          </a:solidFill>
        </p:spPr>
        <p:txBody>
          <a:bodyPr wrap="none" lIns="45720" rIns="45720" rtlCol="0" anchor="ctr">
            <a:spAutoFit/>
          </a:bodyPr>
          <a:lstStyle/>
          <a:p>
            <a:r>
              <a:rPr lang="en-US" sz="1100" b="1" dirty="0">
                <a:solidFill>
                  <a:srgbClr val="1D428A"/>
                </a:solidFill>
              </a:rPr>
              <a:t>North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B56AEC-F466-6887-AA23-420E8BD762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0000" t="-10000" r="-10000" b="-10000"/>
          <a:stretch/>
        </p:blipFill>
        <p:spPr>
          <a:xfrm>
            <a:off x="3566160" y="45720"/>
            <a:ext cx="685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7077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7DBAF-F09E-4CEC-8015-79FA1E7E8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Basic VERIFI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8249A3-0410-40B4-85E4-64845BF3000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082088" y="1149350"/>
            <a:ext cx="310991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Top Panel</a:t>
            </a:r>
          </a:p>
          <a:p>
            <a:pPr marL="274320" lvl="1" indent="-274320">
              <a:buFont typeface="Arial" panose="020B0604020202020204" pitchFamily="34" charset="0"/>
              <a:buChar char="•"/>
            </a:pPr>
            <a:r>
              <a:rPr lang="en-US" sz="1800" dirty="0"/>
              <a:t>Use tabs to navigate steps and menus</a:t>
            </a:r>
          </a:p>
          <a:p>
            <a:pPr marL="274320" lvl="1" indent="-274320">
              <a:buFont typeface="Arial" panose="020B0604020202020204" pitchFamily="34" charset="0"/>
              <a:buChar char="•"/>
            </a:pPr>
            <a:r>
              <a:rPr lang="en-US" sz="1800" dirty="0"/>
              <a:t>Find help text for each page of the tool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92D050"/>
                </a:solidFill>
              </a:rPr>
              <a:t>Side Panel</a:t>
            </a:r>
          </a:p>
          <a:p>
            <a:pPr marL="274320" lvl="1" indent="-274320">
              <a:buFont typeface="Arial" panose="020B0604020202020204" pitchFamily="34" charset="0"/>
              <a:buChar char="•"/>
            </a:pPr>
            <a:r>
              <a:rPr lang="en-US" sz="1800" dirty="0"/>
              <a:t>View all your facilities</a:t>
            </a:r>
          </a:p>
          <a:p>
            <a:pPr marL="274320" lvl="1" indent="-274320">
              <a:buFont typeface="Arial" panose="020B0604020202020204" pitchFamily="34" charset="0"/>
              <a:buChar char="•"/>
            </a:pPr>
            <a:r>
              <a:rPr lang="en-US" sz="1800" dirty="0"/>
              <a:t>Switch between home, utility data, data visualization, analysis, and settings views</a:t>
            </a:r>
          </a:p>
          <a:p>
            <a:pPr marL="274320" lvl="1" indent="-274320">
              <a:buFont typeface="Arial" panose="020B0604020202020204" pitchFamily="34" charset="0"/>
              <a:buChar char="•"/>
            </a:pPr>
            <a:r>
              <a:rPr lang="en-US" sz="1800" dirty="0"/>
              <a:t>Data upload, weather data, help, feedback, and acknowledgements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EA490F-8847-4C6D-9B9B-3302D40A5C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9824" y="1371600"/>
            <a:ext cx="8272688" cy="41061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43E78F-26C2-488B-8C1E-FB980FA781E9}"/>
              </a:ext>
            </a:extLst>
          </p:cNvPr>
          <p:cNvSpPr/>
          <p:nvPr/>
        </p:nvSpPr>
        <p:spPr>
          <a:xfrm>
            <a:off x="1323757" y="1600200"/>
            <a:ext cx="7269480" cy="306705"/>
          </a:xfrm>
          <a:prstGeom prst="roundRect">
            <a:avLst>
              <a:gd name="adj" fmla="val 1086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714323-A585-4655-BF1B-D9245C83D882}"/>
              </a:ext>
            </a:extLst>
          </p:cNvPr>
          <p:cNvSpPr/>
          <p:nvPr/>
        </p:nvSpPr>
        <p:spPr>
          <a:xfrm>
            <a:off x="198135" y="1874520"/>
            <a:ext cx="1054898" cy="2834640"/>
          </a:xfrm>
          <a:prstGeom prst="roundRect">
            <a:avLst>
              <a:gd name="adj" fmla="val 4719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04C091-9DE3-B926-4033-3BE629E21856}"/>
              </a:ext>
            </a:extLst>
          </p:cNvPr>
          <p:cNvSpPr txBox="1"/>
          <p:nvPr/>
        </p:nvSpPr>
        <p:spPr>
          <a:xfrm>
            <a:off x="3695068" y="914400"/>
            <a:ext cx="1713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Manage Accounts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B4C7E8-3B92-8373-CE44-11B9F7629CFC}"/>
              </a:ext>
            </a:extLst>
          </p:cNvPr>
          <p:cNvSpPr txBox="1"/>
          <p:nvPr/>
        </p:nvSpPr>
        <p:spPr>
          <a:xfrm>
            <a:off x="5877234" y="822960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Backup Account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F47581-DC32-4288-EEB1-FD715B863E43}"/>
              </a:ext>
            </a:extLst>
          </p:cNvPr>
          <p:cNvCxnSpPr>
            <a:cxnSpLocks/>
          </p:cNvCxnSpPr>
          <p:nvPr/>
        </p:nvCxnSpPr>
        <p:spPr>
          <a:xfrm>
            <a:off x="5803307" y="1211042"/>
            <a:ext cx="363534" cy="257540"/>
          </a:xfrm>
          <a:prstGeom prst="straightConnector1">
            <a:avLst/>
          </a:prstGeom>
          <a:ln w="38100" cap="rnd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F4F87F-38F3-C13E-16C4-B048990FDEFB}"/>
              </a:ext>
            </a:extLst>
          </p:cNvPr>
          <p:cNvCxnSpPr>
            <a:cxnSpLocks/>
          </p:cNvCxnSpPr>
          <p:nvPr/>
        </p:nvCxnSpPr>
        <p:spPr>
          <a:xfrm>
            <a:off x="6807200" y="1165437"/>
            <a:ext cx="312787" cy="240184"/>
          </a:xfrm>
          <a:prstGeom prst="straightConnector1">
            <a:avLst/>
          </a:prstGeom>
          <a:ln w="38100" cap="rnd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141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28D3C0-FFC3-C076-7501-E0383CD78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521618"/>
            <a:ext cx="8229600" cy="38147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AA5F4-FF30-4022-AD7F-7CC7A557B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Importing Data into VERIFI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9B7F6-2CE8-4C4D-951A-56FA2F41D9F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807768" y="1520825"/>
            <a:ext cx="3109912" cy="3814763"/>
          </a:xfrm>
        </p:spPr>
        <p:txBody>
          <a:bodyPr>
            <a:normAutofit/>
          </a:bodyPr>
          <a:lstStyle/>
          <a:p>
            <a:pPr marL="0" indent="0" defTabSz="274320">
              <a:buNone/>
            </a:pPr>
            <a:r>
              <a:rPr lang="en-US" sz="2400" dirty="0">
                <a:solidFill>
                  <a:srgbClr val="FF0000"/>
                </a:solidFill>
              </a:rPr>
              <a:t>Select “Upload Data” from side panel</a:t>
            </a:r>
          </a:p>
          <a:p>
            <a:pPr marL="0" indent="0" defTabSz="274320">
              <a:buNone/>
            </a:pPr>
            <a:r>
              <a:rPr lang="en-US" sz="2400" dirty="0">
                <a:solidFill>
                  <a:srgbClr val="92D050"/>
                </a:solidFill>
              </a:rPr>
              <a:t>Select “Choose File” to browse for upload file or drag and drop.</a:t>
            </a:r>
          </a:p>
          <a:p>
            <a:pPr marL="0" indent="0" defTabSz="274320">
              <a:buNone/>
            </a:pPr>
            <a:r>
              <a:rPr lang="en-US" sz="2400" dirty="0"/>
              <a:t>Follow prompts from VERIFI to complete the data upload.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FF488A-392E-4D94-B55B-FFADD5BB5D17}"/>
              </a:ext>
            </a:extLst>
          </p:cNvPr>
          <p:cNvCxnSpPr>
            <a:cxnSpLocks/>
          </p:cNvCxnSpPr>
          <p:nvPr/>
        </p:nvCxnSpPr>
        <p:spPr>
          <a:xfrm flipH="1" flipV="1">
            <a:off x="1881962" y="3428999"/>
            <a:ext cx="0" cy="914400"/>
          </a:xfrm>
          <a:prstGeom prst="straightConnector1">
            <a:avLst/>
          </a:prstGeom>
          <a:ln w="76200" cap="rnd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EC98A7-4D2B-44BC-9211-A3A814EE91DE}"/>
              </a:ext>
            </a:extLst>
          </p:cNvPr>
          <p:cNvCxnSpPr>
            <a:cxnSpLocks/>
          </p:cNvCxnSpPr>
          <p:nvPr/>
        </p:nvCxnSpPr>
        <p:spPr>
          <a:xfrm flipH="1">
            <a:off x="967562" y="2865217"/>
            <a:ext cx="914400" cy="0"/>
          </a:xfrm>
          <a:prstGeom prst="straightConnector1">
            <a:avLst/>
          </a:prstGeom>
          <a:ln w="762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6A0A374-5499-E90C-9D9D-03580B321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000" t="-10000" r="-10000" b="-10000"/>
          <a:stretch/>
        </p:blipFill>
        <p:spPr>
          <a:xfrm>
            <a:off x="4480560" y="45720"/>
            <a:ext cx="685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38860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C6060-56D1-4195-2B3A-A9E9D0D3A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97279"/>
            <a:ext cx="4754880" cy="493776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Use the VERIFI Excel template to set up multiple facilities, meters, and emissions sources… </a:t>
            </a:r>
            <a:br>
              <a:rPr lang="en-US" sz="2600" dirty="0"/>
            </a:br>
            <a:r>
              <a:rPr lang="en-US" sz="2600" u="sng" dirty="0"/>
              <a:t>All at once!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Select “Upload Data” and then download blank template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Follow tabs to collect usage and predictor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6FD36-AE2B-D6D1-A43C-399FAFE13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Importing Data into VERIFI – Excel Template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40CE95-544D-103F-317E-EC6B3E4D6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76" y="5760720"/>
            <a:ext cx="10972800" cy="295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A743F0-7AD0-7D7E-514F-559383838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76" y="1150082"/>
            <a:ext cx="6400800" cy="2967038"/>
          </a:xfrm>
          <a:prstGeom prst="rect">
            <a:avLst/>
          </a:prstGeom>
          <a:ln>
            <a:solidFill>
              <a:srgbClr val="1D428A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60B2BE-44A3-D27D-1670-E514C5EB6664}"/>
              </a:ext>
            </a:extLst>
          </p:cNvPr>
          <p:cNvCxnSpPr>
            <a:cxnSpLocks/>
          </p:cNvCxnSpPr>
          <p:nvPr/>
        </p:nvCxnSpPr>
        <p:spPr>
          <a:xfrm flipH="1">
            <a:off x="6154221" y="3277456"/>
            <a:ext cx="4572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DE8CD86-6F6B-47F4-33DF-7D220B4EEDA4}"/>
              </a:ext>
            </a:extLst>
          </p:cNvPr>
          <p:cNvCxnSpPr>
            <a:cxnSpLocks/>
          </p:cNvCxnSpPr>
          <p:nvPr/>
        </p:nvCxnSpPr>
        <p:spPr>
          <a:xfrm flipH="1" flipV="1">
            <a:off x="9234755" y="3144223"/>
            <a:ext cx="0" cy="4572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BE15C99-91CD-A74D-B5CA-ADAEC2162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376" y="4206240"/>
            <a:ext cx="6400800" cy="1478789"/>
          </a:xfrm>
          <a:prstGeom prst="rect">
            <a:avLst/>
          </a:prstGeom>
          <a:ln>
            <a:solidFill>
              <a:srgbClr val="1D428A"/>
            </a:solidFill>
          </a:ln>
        </p:spPr>
      </p:pic>
    </p:spTree>
    <p:extLst>
      <p:ext uri="{BB962C8B-B14F-4D97-AF65-F5344CB8AC3E}">
        <p14:creationId xmlns:p14="http://schemas.microsoft.com/office/powerpoint/2010/main" val="3960176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3A51F-6AE3-EAEF-A1AB-C8C4BA847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the data import wizard to enter legacy EnPI files or similar column formatted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Assign columns a data type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Date, meter, predictor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Assign meters to facilities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Assign predictors to facilities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u="sng" dirty="0"/>
              <a:t>Repeat this process for all facilities in portfolio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525B9-8EC3-634D-EDFF-9190B0F40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Importing Data into VERIFI – Data Wizard</a:t>
            </a:r>
          </a:p>
        </p:txBody>
      </p:sp>
      <p:pic>
        <p:nvPicPr>
          <p:cNvPr id="5" name="Picture 4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F1E9C3D9-E1C8-47A0-C526-56681CCCE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76" y="1150082"/>
            <a:ext cx="5486400" cy="3332647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1528AC-1654-78A6-C635-94CC4087A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282" y="3329172"/>
            <a:ext cx="5943600" cy="27551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3430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47B62-2EE4-09ED-1F40-D5DDE143F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97279"/>
            <a:ext cx="4846320" cy="4937760"/>
          </a:xfrm>
        </p:spPr>
        <p:txBody>
          <a:bodyPr lIns="0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Create meters individually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For each meter, add meter readings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Includes meter read date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Consumption/emissions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Costs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Works best for updating VERIFI accounts that already have data imported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2DF03-3025-A783-C9DD-C1B93FFBD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Importing Data into VERIFI – Manual Entry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2111A9-EA32-DD0C-0998-B99096B15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452" y="1150082"/>
            <a:ext cx="5943600" cy="27551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590650-4C71-84FD-F04B-3EC0CEB17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40967"/>
            <a:ext cx="5943600" cy="27551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8022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0BFA52-4DA7-AFC6-8A2A-DA6687AFF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VERIFI has in-built emission factor databases for:</a:t>
            </a:r>
          </a:p>
          <a:p>
            <a:pPr marL="0" indent="0">
              <a:buNone/>
            </a:pPr>
            <a:r>
              <a:rPr lang="en-US" u="sng" dirty="0"/>
              <a:t>Scope 1</a:t>
            </a:r>
          </a:p>
          <a:p>
            <a:pPr lvl="1"/>
            <a:r>
              <a:rPr lang="en-US" dirty="0"/>
              <a:t>Stationary (natural gas, propane, fuel oils, etc.)</a:t>
            </a:r>
          </a:p>
          <a:p>
            <a:pPr lvl="1"/>
            <a:r>
              <a:rPr lang="en-US" dirty="0"/>
              <a:t>Mobile (gasoline, diesel, etc.)</a:t>
            </a:r>
          </a:p>
          <a:p>
            <a:pPr lvl="1"/>
            <a:r>
              <a:rPr lang="en-US" dirty="0"/>
              <a:t>Fugitive (common refrigerants, etc.)</a:t>
            </a:r>
          </a:p>
          <a:p>
            <a:pPr marL="0" indent="0">
              <a:buNone/>
            </a:pPr>
            <a:r>
              <a:rPr lang="en-US" u="sng" dirty="0"/>
              <a:t>Scope 2 </a:t>
            </a:r>
          </a:p>
          <a:p>
            <a:pPr lvl="1"/>
            <a:r>
              <a:rPr lang="en-US" dirty="0"/>
              <a:t>Location-based (</a:t>
            </a:r>
            <a:r>
              <a:rPr lang="en-US" dirty="0" err="1"/>
              <a:t>eGrid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Market-based (Green-E)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80B3B8-E35A-8A67-F491-0B10EEC83BA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Can create factors for custom fuels and subregions: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DEA633-B9E4-848F-AD24-F4F00D8F7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Custom Emission Factors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DFF83D-B33B-05CE-1CD4-3343C0FE9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3200400"/>
            <a:ext cx="6400800" cy="29670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15791D-37E9-1873-F046-0B2B7C424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570" t="-10000" r="-18570" b="-10000"/>
          <a:stretch/>
        </p:blipFill>
        <p:spPr>
          <a:xfrm>
            <a:off x="5394960" y="45720"/>
            <a:ext cx="685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72C0BF2-0F24-F1D0-4E38-94C9A3609CA3}"/>
              </a:ext>
            </a:extLst>
          </p:cNvPr>
          <p:cNvCxnSpPr>
            <a:cxnSpLocks/>
          </p:cNvCxnSpPr>
          <p:nvPr/>
        </p:nvCxnSpPr>
        <p:spPr>
          <a:xfrm flipH="1">
            <a:off x="7200900" y="2630567"/>
            <a:ext cx="1209676" cy="1027032"/>
          </a:xfrm>
          <a:prstGeom prst="straightConnector1">
            <a:avLst/>
          </a:prstGeom>
          <a:ln w="762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42367A-A29D-7401-CD97-AC4E6882B7DD}"/>
              </a:ext>
            </a:extLst>
          </p:cNvPr>
          <p:cNvCxnSpPr>
            <a:cxnSpLocks/>
          </p:cNvCxnSpPr>
          <p:nvPr/>
        </p:nvCxnSpPr>
        <p:spPr>
          <a:xfrm flipH="1">
            <a:off x="7678564" y="2881672"/>
            <a:ext cx="1053570" cy="775927"/>
          </a:xfrm>
          <a:prstGeom prst="straightConnector1">
            <a:avLst/>
          </a:prstGeom>
          <a:ln w="76200" cap="rnd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6A19F2-8DA9-87AE-1042-F7A0CDBF2978}"/>
              </a:ext>
            </a:extLst>
          </p:cNvPr>
          <p:cNvCxnSpPr>
            <a:cxnSpLocks/>
          </p:cNvCxnSpPr>
          <p:nvPr/>
        </p:nvCxnSpPr>
        <p:spPr>
          <a:xfrm flipH="1">
            <a:off x="8424869" y="3122105"/>
            <a:ext cx="764460" cy="624395"/>
          </a:xfrm>
          <a:prstGeom prst="straightConnector1">
            <a:avLst/>
          </a:prstGeom>
          <a:ln w="762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10F07B4-4B6A-F26B-40FC-D969F12A8AC5}"/>
              </a:ext>
            </a:extLst>
          </p:cNvPr>
          <p:cNvCxnSpPr>
            <a:cxnSpLocks/>
          </p:cNvCxnSpPr>
          <p:nvPr/>
        </p:nvCxnSpPr>
        <p:spPr>
          <a:xfrm flipH="1">
            <a:off x="6286500" y="2949764"/>
            <a:ext cx="571500" cy="891654"/>
          </a:xfrm>
          <a:prstGeom prst="straightConnector1">
            <a:avLst/>
          </a:prstGeom>
          <a:ln w="76200" cap="rnd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369E141-9960-D449-6E76-169FA0848E58}"/>
              </a:ext>
            </a:extLst>
          </p:cNvPr>
          <p:cNvSpPr txBox="1">
            <a:spLocks/>
          </p:cNvSpPr>
          <p:nvPr/>
        </p:nvSpPr>
        <p:spPr bwMode="auto">
          <a:xfrm>
            <a:off x="5314957" y="2227480"/>
            <a:ext cx="31099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rgbClr val="282B2E"/>
                </a:solidFill>
                <a:latin typeface="+mj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74320">
              <a:buFont typeface="Arial" charset="0"/>
              <a:buNone/>
            </a:pPr>
            <a:r>
              <a:rPr lang="en-US" sz="2000" dirty="0">
                <a:solidFill>
                  <a:schemeClr val="accent3"/>
                </a:solidFill>
              </a:rPr>
              <a:t>Select “Custom Data” from the side panel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EAF83C3-7966-1FC0-C30A-DB09D861532C}"/>
              </a:ext>
            </a:extLst>
          </p:cNvPr>
          <p:cNvSpPr txBox="1">
            <a:spLocks/>
          </p:cNvSpPr>
          <p:nvPr/>
        </p:nvSpPr>
        <p:spPr bwMode="auto">
          <a:xfrm>
            <a:off x="8317629" y="2294823"/>
            <a:ext cx="31099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rgbClr val="282B2E"/>
                </a:solidFill>
                <a:latin typeface="+mj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74320">
              <a:buFont typeface="Arial" charset="0"/>
              <a:buNone/>
            </a:pPr>
            <a:r>
              <a:rPr lang="en-US" sz="2000" dirty="0">
                <a:solidFill>
                  <a:srgbClr val="FF0000"/>
                </a:solidFill>
              </a:rPr>
              <a:t>Custom Electricity Region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CEEDB432-1B99-9F48-AD28-E4C4765F9E9C}"/>
              </a:ext>
            </a:extLst>
          </p:cNvPr>
          <p:cNvSpPr txBox="1">
            <a:spLocks/>
          </p:cNvSpPr>
          <p:nvPr/>
        </p:nvSpPr>
        <p:spPr bwMode="auto">
          <a:xfrm>
            <a:off x="8699858" y="2550456"/>
            <a:ext cx="31099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rgbClr val="282B2E"/>
                </a:solidFill>
                <a:latin typeface="+mj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74320">
              <a:buFont typeface="Arial" charset="0"/>
              <a:buNone/>
            </a:pPr>
            <a:r>
              <a:rPr lang="en-US" sz="2000" dirty="0">
                <a:solidFill>
                  <a:schemeClr val="accent1"/>
                </a:solidFill>
              </a:rPr>
              <a:t>Custom Stationary/Mobile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C19B52A-40E8-ACC9-D269-903AA91FCB9C}"/>
              </a:ext>
            </a:extLst>
          </p:cNvPr>
          <p:cNvSpPr txBox="1">
            <a:spLocks/>
          </p:cNvSpPr>
          <p:nvPr/>
        </p:nvSpPr>
        <p:spPr bwMode="auto">
          <a:xfrm>
            <a:off x="9082088" y="2806089"/>
            <a:ext cx="31099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rgbClr val="282B2E"/>
                </a:solidFill>
                <a:latin typeface="+mj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74320">
              <a:buFont typeface="Arial" charset="0"/>
              <a:buNone/>
            </a:pPr>
            <a:r>
              <a:rPr lang="en-US" sz="2000" dirty="0">
                <a:solidFill>
                  <a:schemeClr val="accent6"/>
                </a:solidFill>
              </a:rPr>
              <a:t>Custom Fugitive/Process</a:t>
            </a:r>
          </a:p>
        </p:txBody>
      </p:sp>
    </p:spTree>
    <p:extLst>
      <p:ext uri="{BB962C8B-B14F-4D97-AF65-F5344CB8AC3E}">
        <p14:creationId xmlns:p14="http://schemas.microsoft.com/office/powerpoint/2010/main" val="3644705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344E9D9-9AAD-C95D-E88A-E50862DEC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34640"/>
            <a:ext cx="7315200" cy="3390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9E63F9-CFA1-E69F-8D9A-3BDE5BE5C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1005840"/>
            <a:ext cx="7315200" cy="3390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AA5F4-FF30-4022-AD7F-7CC7A557B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Explore Facility Usage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9B7F6-2CE8-4C4D-951A-56FA2F41D9F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709102" y="1006475"/>
            <a:ext cx="2743200" cy="1462088"/>
          </a:xfrm>
        </p:spPr>
        <p:txBody>
          <a:bodyPr>
            <a:normAutofit/>
          </a:bodyPr>
          <a:lstStyle/>
          <a:p>
            <a:pPr marL="0" indent="0" defTabSz="27432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rgbClr val="FF0000"/>
                </a:solidFill>
              </a:rPr>
              <a:t>Select “Facility Home” from the side panel.</a:t>
            </a:r>
          </a:p>
          <a:p>
            <a:pPr marL="0" indent="0" defTabSz="27432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3"/>
                </a:solidFill>
              </a:rPr>
              <a:t>Explore graphs and usage trends.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E71ED9-B0B6-4ACA-9228-1D6027FF55B6}"/>
              </a:ext>
            </a:extLst>
          </p:cNvPr>
          <p:cNvCxnSpPr>
            <a:cxnSpLocks/>
          </p:cNvCxnSpPr>
          <p:nvPr/>
        </p:nvCxnSpPr>
        <p:spPr>
          <a:xfrm flipH="1">
            <a:off x="571500" y="1371600"/>
            <a:ext cx="8137602" cy="1371600"/>
          </a:xfrm>
          <a:prstGeom prst="straightConnector1">
            <a:avLst/>
          </a:prstGeom>
          <a:ln w="762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3DFDDD6-23AB-1B58-42A5-14E783D108AA}"/>
              </a:ext>
            </a:extLst>
          </p:cNvPr>
          <p:cNvSpPr txBox="1"/>
          <p:nvPr/>
        </p:nvSpPr>
        <p:spPr>
          <a:xfrm>
            <a:off x="434341" y="4480560"/>
            <a:ext cx="320040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defTabSz="274320"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2"/>
                </a:solidFill>
                <a:latin typeface="+mj-lt"/>
              </a:rPr>
              <a:t>Select “Facility Overview” from the side Panel.</a:t>
            </a:r>
          </a:p>
          <a:p>
            <a:pPr marL="0" indent="0" algn="r" defTabSz="274320"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3"/>
                </a:solidFill>
                <a:latin typeface="+mj-lt"/>
              </a:rPr>
              <a:t>Explore graphs and usage trends for energy, water, cost, and emissions.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B046E33-DD49-CBD6-F099-4FA2094EDD4C}"/>
              </a:ext>
            </a:extLst>
          </p:cNvPr>
          <p:cNvCxnSpPr>
            <a:cxnSpLocks/>
          </p:cNvCxnSpPr>
          <p:nvPr/>
        </p:nvCxnSpPr>
        <p:spPr>
          <a:xfrm flipV="1">
            <a:off x="3760471" y="4530090"/>
            <a:ext cx="1120287" cy="316231"/>
          </a:xfrm>
          <a:prstGeom prst="straightConnector1">
            <a:avLst/>
          </a:prstGeom>
          <a:ln w="762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1D10A1F-3761-10C2-E686-C3D22BF046FF}"/>
              </a:ext>
            </a:extLst>
          </p:cNvPr>
          <p:cNvSpPr/>
          <p:nvPr/>
        </p:nvSpPr>
        <p:spPr>
          <a:xfrm>
            <a:off x="1463040" y="4114800"/>
            <a:ext cx="2926080" cy="274320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4F25F9C-EC2A-1F2C-1D66-1EC448EBBCC6}"/>
              </a:ext>
            </a:extLst>
          </p:cNvPr>
          <p:cNvSpPr/>
          <p:nvPr/>
        </p:nvSpPr>
        <p:spPr>
          <a:xfrm>
            <a:off x="11704320" y="3479472"/>
            <a:ext cx="274320" cy="1005840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D546527-C466-6B2A-1A04-E72B3AC399CB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11841480" y="4485312"/>
            <a:ext cx="0" cy="914400"/>
          </a:xfrm>
          <a:prstGeom prst="straightConnector1">
            <a:avLst/>
          </a:prstGeom>
          <a:ln w="57150" cap="rnd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2C8C8E9-F928-3EFF-30B7-2A40077D2D36}"/>
              </a:ext>
            </a:extLst>
          </p:cNvPr>
          <p:cNvSpPr/>
          <p:nvPr/>
        </p:nvSpPr>
        <p:spPr>
          <a:xfrm>
            <a:off x="4389120" y="4114800"/>
            <a:ext cx="2926080" cy="274320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053A0-318A-AD31-D53D-6DB8716BFD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0000" t="-10000" r="-10000" b="-10000"/>
          <a:stretch/>
        </p:blipFill>
        <p:spPr>
          <a:xfrm>
            <a:off x="4937760" y="45720"/>
            <a:ext cx="685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236368-51EF-3672-CEF5-2E9DCE56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333" t="-10000" r="-3333" b="-10000"/>
          <a:stretch/>
        </p:blipFill>
        <p:spPr>
          <a:xfrm>
            <a:off x="4114800" y="45720"/>
            <a:ext cx="685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0053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06FF69-1917-49B6-8453-4ECB12A4F0B6}"/>
              </a:ext>
            </a:extLst>
          </p:cNvPr>
          <p:cNvSpPr/>
          <p:nvPr/>
        </p:nvSpPr>
        <p:spPr>
          <a:xfrm>
            <a:off x="365760" y="2651760"/>
            <a:ext cx="3657600" cy="3017520"/>
          </a:xfrm>
          <a:prstGeom prst="roundRect">
            <a:avLst>
              <a:gd name="adj" fmla="val 7738"/>
            </a:avLst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t"/>
          <a:lstStyle/>
          <a:p>
            <a:pPr algn="ctr">
              <a:spcAft>
                <a:spcPts val="11400"/>
              </a:spcAft>
            </a:pPr>
            <a:r>
              <a:rPr lang="en-US" sz="2000" b="1" u="sng" dirty="0"/>
              <a:t>Energy Systems</a:t>
            </a:r>
          </a:p>
          <a:p>
            <a:pPr algn="ctr"/>
            <a:r>
              <a:rPr lang="en-US" sz="1600" dirty="0"/>
              <a:t>MEASUR</a:t>
            </a:r>
          </a:p>
          <a:p>
            <a:pPr algn="ctr"/>
            <a:r>
              <a:rPr lang="en-US" sz="1600" dirty="0"/>
              <a:t>Electrification for Decarbonization</a:t>
            </a:r>
          </a:p>
          <a:p>
            <a:pPr algn="ctr"/>
            <a:r>
              <a:rPr lang="en-US" sz="1600" dirty="0"/>
              <a:t>Compressed Air Scoping Tool</a:t>
            </a:r>
          </a:p>
          <a:p>
            <a:pPr algn="ctr"/>
            <a:endParaRPr lang="en-US" sz="20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96013C5-EFFC-4C82-B1E3-7BE4715EB4C8}"/>
              </a:ext>
            </a:extLst>
          </p:cNvPr>
          <p:cNvSpPr/>
          <p:nvPr/>
        </p:nvSpPr>
        <p:spPr>
          <a:xfrm>
            <a:off x="4267200" y="2651760"/>
            <a:ext cx="3657600" cy="3017520"/>
          </a:xfrm>
          <a:prstGeom prst="roundRect">
            <a:avLst>
              <a:gd name="adj" fmla="val 7738"/>
            </a:avLst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t"/>
          <a:lstStyle/>
          <a:p>
            <a:pPr algn="ctr">
              <a:spcAft>
                <a:spcPts val="9600"/>
              </a:spcAft>
            </a:pPr>
            <a:r>
              <a:rPr lang="en-US" sz="2000" b="1" u="sng" dirty="0">
                <a:solidFill>
                  <a:schemeClr val="accent1"/>
                </a:solidFill>
              </a:rPr>
              <a:t>Energy Management</a:t>
            </a:r>
            <a:endParaRPr lang="en-US" sz="2000" dirty="0">
              <a:solidFill>
                <a:schemeClr val="accent1"/>
              </a:solidFill>
            </a:endParaRPr>
          </a:p>
          <a:p>
            <a:pPr algn="ctr"/>
            <a:r>
              <a:rPr lang="en-US" sz="2000" b="1" dirty="0">
                <a:solidFill>
                  <a:schemeClr val="accent1"/>
                </a:solidFill>
              </a:rPr>
              <a:t>VERIFI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</a:rPr>
              <a:t>50001 Ready Navigator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</a:rPr>
              <a:t>Energy Footprint Tool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</a:rPr>
              <a:t>Plant Energy Profiler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</a:rPr>
              <a:t>Implementation Guidance Toolkit</a:t>
            </a:r>
          </a:p>
          <a:p>
            <a:pPr algn="ctr"/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2899641-2449-4666-9792-02C32CED627A}"/>
              </a:ext>
            </a:extLst>
          </p:cNvPr>
          <p:cNvSpPr/>
          <p:nvPr/>
        </p:nvSpPr>
        <p:spPr>
          <a:xfrm>
            <a:off x="8168640" y="2651760"/>
            <a:ext cx="3657600" cy="3017520"/>
          </a:xfrm>
          <a:prstGeom prst="roundRect">
            <a:avLst>
              <a:gd name="adj" fmla="val 7738"/>
            </a:avLst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t"/>
          <a:lstStyle/>
          <a:p>
            <a:pPr algn="ctr">
              <a:spcAft>
                <a:spcPts val="9600"/>
              </a:spcAft>
            </a:pPr>
            <a:r>
              <a:rPr lang="en-US" sz="2000" b="1" u="sng" dirty="0">
                <a:solidFill>
                  <a:schemeClr val="accent3"/>
                </a:solidFill>
              </a:rPr>
              <a:t>Carbon, Water, &amp; Waste</a:t>
            </a:r>
          </a:p>
          <a:p>
            <a:pPr algn="ctr"/>
            <a:r>
              <a:rPr lang="en-US" sz="1600" dirty="0">
                <a:solidFill>
                  <a:schemeClr val="accent3"/>
                </a:solidFill>
              </a:rPr>
              <a:t>Plant Water Profiler</a:t>
            </a:r>
          </a:p>
          <a:p>
            <a:pPr algn="ctr"/>
            <a:r>
              <a:rPr lang="en-US" sz="1600" dirty="0">
                <a:solidFill>
                  <a:schemeClr val="accent3"/>
                </a:solidFill>
              </a:rPr>
              <a:t>Plant Carbon Footprint &amp; Decarbonization Assessment Tool</a:t>
            </a:r>
          </a:p>
          <a:p>
            <a:pPr algn="ctr"/>
            <a:r>
              <a:rPr lang="en-US" sz="1600" dirty="0">
                <a:solidFill>
                  <a:schemeClr val="accent3"/>
                </a:solidFill>
              </a:rPr>
              <a:t>Carbon Emissions Calculator</a:t>
            </a:r>
          </a:p>
          <a:p>
            <a:pPr algn="ctr"/>
            <a:r>
              <a:rPr lang="en-US" sz="1600" dirty="0">
                <a:solidFill>
                  <a:schemeClr val="accent3"/>
                </a:solidFill>
              </a:rPr>
              <a:t>Waste Stream Energy Content</a:t>
            </a:r>
          </a:p>
          <a:p>
            <a:pPr algn="ctr"/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966A1C3-6DCF-4FD3-B8C3-08B1FD057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kern="1200" dirty="0">
                <a:solidFill>
                  <a:srgbClr val="1D428A"/>
                </a:solidFill>
                <a:ea typeface="+mn-ea"/>
                <a:cs typeface="+mn-cs"/>
              </a:rPr>
              <a:t>Designed to help energy and sustainability teams identify savings opportunities in their operational energy usage and emissions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540F7-7445-4476-8B22-80D5C5252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 Industrial Software Tools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F98ADF-EB6B-43E9-A838-C136481D825C}"/>
              </a:ext>
            </a:extLst>
          </p:cNvPr>
          <p:cNvGrpSpPr/>
          <p:nvPr/>
        </p:nvGrpSpPr>
        <p:grpSpPr>
          <a:xfrm>
            <a:off x="5181600" y="3200400"/>
            <a:ext cx="1828800" cy="914400"/>
            <a:chOff x="5346884" y="3028266"/>
            <a:chExt cx="1828800" cy="914400"/>
          </a:xfrm>
        </p:grpSpPr>
        <p:pic>
          <p:nvPicPr>
            <p:cNvPr id="6" name="Graphic 5" descr="Modern architecture with solid fill">
              <a:extLst>
                <a:ext uri="{FF2B5EF4-FFF2-40B4-BE49-F238E27FC236}">
                  <a16:creationId xmlns:a16="http://schemas.microsoft.com/office/drawing/2014/main" id="{EC1711ED-DBC9-4C61-AA21-FE130A84A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46884" y="3028266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Factory with solid fill">
              <a:extLst>
                <a:ext uri="{FF2B5EF4-FFF2-40B4-BE49-F238E27FC236}">
                  <a16:creationId xmlns:a16="http://schemas.microsoft.com/office/drawing/2014/main" id="{89019D5D-C9DC-4C1D-BC3D-DEE0F50B2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61284" y="3028266"/>
              <a:ext cx="914400" cy="9144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2ADC29-175D-46BC-B3CD-FDB3761B360D}"/>
              </a:ext>
            </a:extLst>
          </p:cNvPr>
          <p:cNvGrpSpPr/>
          <p:nvPr/>
        </p:nvGrpSpPr>
        <p:grpSpPr>
          <a:xfrm>
            <a:off x="8472857" y="3207576"/>
            <a:ext cx="3049166" cy="914400"/>
            <a:chOff x="8915191" y="3028266"/>
            <a:chExt cx="3049166" cy="914400"/>
          </a:xfrm>
          <a:solidFill>
            <a:schemeClr val="accent3"/>
          </a:solidFill>
        </p:grpSpPr>
        <p:pic>
          <p:nvPicPr>
            <p:cNvPr id="4" name="Graphic 3" descr="Power Plant with solid fill">
              <a:extLst>
                <a:ext uri="{FF2B5EF4-FFF2-40B4-BE49-F238E27FC236}">
                  <a16:creationId xmlns:a16="http://schemas.microsoft.com/office/drawing/2014/main" id="{AC96994A-8BDA-45B1-82A3-7F9444B2F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15191" y="3028266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Garbage with solid fill">
              <a:extLst>
                <a:ext uri="{FF2B5EF4-FFF2-40B4-BE49-F238E27FC236}">
                  <a16:creationId xmlns:a16="http://schemas.microsoft.com/office/drawing/2014/main" id="{115B2641-509E-49C8-AC5D-A9BABAE26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049957" y="3028266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Leaky Tap with solid fill">
              <a:extLst>
                <a:ext uri="{FF2B5EF4-FFF2-40B4-BE49-F238E27FC236}">
                  <a16:creationId xmlns:a16="http://schemas.microsoft.com/office/drawing/2014/main" id="{037EE763-F12E-4AAB-B0E3-AC7362A43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82574" y="3028266"/>
              <a:ext cx="914400" cy="9144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3663D7-F3A1-46C9-9CEA-FB4EF80F204E}"/>
              </a:ext>
            </a:extLst>
          </p:cNvPr>
          <p:cNvGrpSpPr/>
          <p:nvPr/>
        </p:nvGrpSpPr>
        <p:grpSpPr>
          <a:xfrm>
            <a:off x="822960" y="3200400"/>
            <a:ext cx="2743200" cy="916107"/>
            <a:chOff x="-251792" y="3026559"/>
            <a:chExt cx="2743200" cy="916107"/>
          </a:xfrm>
          <a:solidFill>
            <a:schemeClr val="accent2"/>
          </a:solidFill>
        </p:grpSpPr>
        <p:pic>
          <p:nvPicPr>
            <p:cNvPr id="16" name="Graphic 15" descr="Robot Hand with solid fill">
              <a:extLst>
                <a:ext uri="{FF2B5EF4-FFF2-40B4-BE49-F238E27FC236}">
                  <a16:creationId xmlns:a16="http://schemas.microsoft.com/office/drawing/2014/main" id="{B9444FC1-824E-4D41-9FFE-714CBDC65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62608" y="3028266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Saw with solid fill">
              <a:extLst>
                <a:ext uri="{FF2B5EF4-FFF2-40B4-BE49-F238E27FC236}">
                  <a16:creationId xmlns:a16="http://schemas.microsoft.com/office/drawing/2014/main" id="{D2195C3F-97B1-4D91-8B46-B8EC0B812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77008" y="3026559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Construction worker male with solid fill">
              <a:extLst>
                <a:ext uri="{FF2B5EF4-FFF2-40B4-BE49-F238E27FC236}">
                  <a16:creationId xmlns:a16="http://schemas.microsoft.com/office/drawing/2014/main" id="{34875644-10CB-4EC3-9510-306CC1299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51792" y="3026559"/>
              <a:ext cx="914400" cy="91440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1421A1-C79C-1E4F-99FD-A16CCFFF6C37}"/>
              </a:ext>
            </a:extLst>
          </p:cNvPr>
          <p:cNvSpPr/>
          <p:nvPr/>
        </p:nvSpPr>
        <p:spPr>
          <a:xfrm>
            <a:off x="5410200" y="4282280"/>
            <a:ext cx="1371600" cy="32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088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B879723-74A9-1586-2B5C-8BE447E73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63" y="4663440"/>
            <a:ext cx="5248298" cy="155448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6D16AF-C787-A0AC-7286-6845E6C57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928" y="1097280"/>
            <a:ext cx="7315200" cy="339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AA5F4-FF30-4022-AD7F-7CC7A557B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Explore Company Usage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9B7F6-2CE8-4C4D-951A-56FA2F41D9F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74320" y="1046163"/>
            <a:ext cx="3382963" cy="5370512"/>
          </a:xfrm>
        </p:spPr>
        <p:txBody>
          <a:bodyPr>
            <a:normAutofit/>
          </a:bodyPr>
          <a:lstStyle/>
          <a:p>
            <a:pPr marL="0" indent="0" defTabSz="27432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dirty="0">
                <a:solidFill>
                  <a:srgbClr val="FF0000"/>
                </a:solidFill>
              </a:rPr>
              <a:t>Select “Company Home” from the side panel.</a:t>
            </a:r>
          </a:p>
          <a:p>
            <a:pPr marL="0" indent="0" defTabSz="27432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dirty="0">
                <a:solidFill>
                  <a:schemeClr val="accent1"/>
                </a:solidFill>
              </a:rPr>
              <a:t>Select “Company Overview” from the side panel.</a:t>
            </a:r>
          </a:p>
          <a:p>
            <a:pPr marL="0" indent="0" defTabSz="27432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dirty="0">
                <a:solidFill>
                  <a:schemeClr val="accent3"/>
                </a:solidFill>
              </a:rPr>
              <a:t>See breakdowns by facility, utility, and year. </a:t>
            </a:r>
          </a:p>
          <a:p>
            <a:pPr marL="0" indent="0" defTabSz="27432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dirty="0">
                <a:solidFill>
                  <a:schemeClr val="accent3"/>
                </a:solidFill>
              </a:rPr>
              <a:t>See data on energy, water, cost, and emissions.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E71ED9-B0B6-4ACA-9228-1D6027FF55B6}"/>
              </a:ext>
            </a:extLst>
          </p:cNvPr>
          <p:cNvCxnSpPr>
            <a:cxnSpLocks/>
          </p:cNvCxnSpPr>
          <p:nvPr/>
        </p:nvCxnSpPr>
        <p:spPr>
          <a:xfrm>
            <a:off x="3230088" y="1425039"/>
            <a:ext cx="1397840" cy="285008"/>
          </a:xfrm>
          <a:prstGeom prst="straightConnector1">
            <a:avLst/>
          </a:prstGeom>
          <a:ln w="762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99B350A-3A80-A1EB-CC5B-90AE381745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0000" t="-10000" r="-10000" b="-10000"/>
          <a:stretch/>
        </p:blipFill>
        <p:spPr>
          <a:xfrm>
            <a:off x="4937760" y="45720"/>
            <a:ext cx="685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9BB2DB-4BE2-529E-67FF-9826F4D39E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333" t="-10000" r="-3333" b="-10000"/>
          <a:stretch/>
        </p:blipFill>
        <p:spPr>
          <a:xfrm>
            <a:off x="4114800" y="45720"/>
            <a:ext cx="685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BE452C3-20AF-F786-DE9D-342F7A91704F}"/>
              </a:ext>
            </a:extLst>
          </p:cNvPr>
          <p:cNvCxnSpPr>
            <a:cxnSpLocks/>
          </p:cNvCxnSpPr>
          <p:nvPr/>
        </p:nvCxnSpPr>
        <p:spPr>
          <a:xfrm flipV="1">
            <a:off x="3550722" y="1849120"/>
            <a:ext cx="1275278" cy="347815"/>
          </a:xfrm>
          <a:prstGeom prst="straightConnector1">
            <a:avLst/>
          </a:prstGeom>
          <a:ln w="76200" cap="rnd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1BC556BB-C79B-4B98-6A03-E8475E80B2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3753" y="3484253"/>
            <a:ext cx="3636814" cy="2286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C4B133-DE76-36A2-ABF4-BC5239D3B5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3526" y="4389120"/>
            <a:ext cx="2655992" cy="18288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926AEC-C9BA-DC9F-54B4-E91422CCD9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5063" y="3931920"/>
            <a:ext cx="2338938" cy="1828800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297033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76080-7E34-D48E-6061-3D7C4478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8D531-B2CB-B5F5-1F9F-27F23DA969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Performing analysis and generating reports.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E22DCF-7DC3-8ECB-D1C5-CBA84B2C9834}"/>
              </a:ext>
            </a:extLst>
          </p:cNvPr>
          <p:cNvGrpSpPr/>
          <p:nvPr/>
        </p:nvGrpSpPr>
        <p:grpSpPr>
          <a:xfrm>
            <a:off x="3841626" y="960140"/>
            <a:ext cx="4508747" cy="1054443"/>
            <a:chOff x="6387550" y="4653475"/>
            <a:chExt cx="4508747" cy="10544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8254B0-A3DD-7428-9913-48901BD1D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87550" y="4653475"/>
              <a:ext cx="3282834" cy="105444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0ECF63-954B-0206-A624-14F3AEEE7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24753" y="4656358"/>
              <a:ext cx="1071544" cy="1051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1621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21650-B4BD-B4AB-785E-F585C479D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b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600" dirty="0"/>
              <a:t>Before doing an analysis, you must have done the following: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Entered consumption data for energy, emissions, or water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Added production related predictors (widgets, hours, etc.)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Created custom GHG emission factors for your activities or energy purchasing (if needed)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14E40-6768-5CDA-F6D0-EB28FDA112A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anchor="b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600" dirty="0"/>
              <a:t>After these initial steps, there are still a few things to do: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Calendarize your data to fix inconsistent billing periods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Group meters in similar areas, by process, etc.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Generate weather predictors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Explore data relationships between predictors and usage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D7F51B-C703-3B99-2F87-55605F18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I need to perform an analysis?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7A0FFA-6A5A-EB82-AD28-8072E8956D85}"/>
              </a:ext>
            </a:extLst>
          </p:cNvPr>
          <p:cNvGrpSpPr>
            <a:grpSpLocks noChangeAspect="1"/>
          </p:cNvGrpSpPr>
          <p:nvPr/>
        </p:nvGrpSpPr>
        <p:grpSpPr>
          <a:xfrm>
            <a:off x="4532028" y="1097280"/>
            <a:ext cx="3127944" cy="731520"/>
            <a:chOff x="6387550" y="4653475"/>
            <a:chExt cx="4508747" cy="10544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85D2D0-2E7F-3BFA-0249-2E9044CA3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7550" y="4653475"/>
              <a:ext cx="3282834" cy="105444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37354B-906F-A777-8B22-47AC3086C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24753" y="4656358"/>
              <a:ext cx="1071544" cy="1051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3399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4EF292-E439-C3AE-B007-6B44F775E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Reports are aggregates of data or analysis results for viewing in a concise matter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Some VERIFI reports…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Match formal reporting templates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Have been developed to help understand energy and emission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you have ideas on reports that can be integrated into VERIFI let us know!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D7597-E791-5E61-9D70-C53521EB337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54760" y="1097279"/>
            <a:ext cx="5207115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/>
              <a:t>Types of Company-level Reports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Better Plants Energy &amp; 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Better Climate Challenge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Energy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Data Overview</a:t>
            </a:r>
          </a:p>
          <a:p>
            <a:pPr marL="0" indent="0">
              <a:buNone/>
            </a:pPr>
            <a:r>
              <a:rPr lang="en-US" sz="2000" u="sng" dirty="0"/>
              <a:t>Types of Facility-level Reports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Analysis (Results &amp; Regression Quality)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Data Overview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F6148D-2187-23E0-1E76-F8D01909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kinds of analysis and reports can VERIFI do?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C528C-F0E8-2CCB-C15D-F07C1AEE8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376" y="4452538"/>
            <a:ext cx="4572000" cy="18201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621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4E581CF-4ECD-2E8A-5A38-45F528861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560320"/>
            <a:ext cx="7772399" cy="36028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688D03-EAE9-27D6-6C52-E74EBC7B5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11731752" cy="49377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Sometimes billing periods depend on when the utility reads the meter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/>
              <a:t>Calendarization</a:t>
            </a:r>
            <a:r>
              <a:rPr lang="en-US" dirty="0"/>
              <a:t> makes billing periods consistent between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VERIFI can calendarize for you!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E18581-3163-AF7E-B446-AF9E871AA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Calendarizing Data in VERIFI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479B7F6-2CE8-4C4D-951A-56FA2F41D9F2}"/>
              </a:ext>
            </a:extLst>
          </p:cNvPr>
          <p:cNvSpPr txBox="1">
            <a:spLocks/>
          </p:cNvSpPr>
          <p:nvPr/>
        </p:nvSpPr>
        <p:spPr bwMode="auto">
          <a:xfrm>
            <a:off x="8869680" y="2286000"/>
            <a:ext cx="310991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rgbClr val="282B2E"/>
                </a:solidFill>
                <a:latin typeface="+mj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74320">
              <a:spcBef>
                <a:spcPts val="0"/>
              </a:spcBef>
              <a:spcAft>
                <a:spcPts val="1200"/>
              </a:spcAft>
              <a:buFont typeface="Arial" charset="0"/>
              <a:buNone/>
            </a:pPr>
            <a:r>
              <a:rPr lang="en-US" sz="2000" dirty="0">
                <a:solidFill>
                  <a:srgbClr val="FF0000"/>
                </a:solidFill>
              </a:rPr>
              <a:t>Select “Monthly Meter” from the second level tabs.</a:t>
            </a:r>
          </a:p>
          <a:p>
            <a:pPr marL="0" indent="0" defTabSz="274320">
              <a:spcBef>
                <a:spcPts val="0"/>
              </a:spcBef>
              <a:spcAft>
                <a:spcPts val="1200"/>
              </a:spcAft>
              <a:buFont typeface="Arial" charset="0"/>
              <a:buNone/>
            </a:pPr>
            <a:r>
              <a:rPr lang="en-US" sz="2000" dirty="0">
                <a:solidFill>
                  <a:schemeClr val="accent4"/>
                </a:solidFill>
              </a:rPr>
              <a:t>Select a meter and then click “Select Method”</a:t>
            </a:r>
          </a:p>
          <a:p>
            <a:pPr marL="0" indent="0" defTabSz="274320">
              <a:spcBef>
                <a:spcPts val="0"/>
              </a:spcBef>
              <a:spcAft>
                <a:spcPts val="1200"/>
              </a:spcAft>
              <a:buFont typeface="Arial" charset="0"/>
              <a:buNone/>
            </a:pPr>
            <a:r>
              <a:rPr lang="en-US" sz="2000" dirty="0">
                <a:solidFill>
                  <a:srgbClr val="00B0F0"/>
                </a:solidFill>
              </a:rPr>
              <a:t>Use dropdown to select method used to calendarize the data</a:t>
            </a:r>
          </a:p>
          <a:p>
            <a:pPr marL="0" indent="0" defTabSz="274320">
              <a:spcBef>
                <a:spcPts val="0"/>
              </a:spcBef>
              <a:spcAft>
                <a:spcPts val="1200"/>
              </a:spcAft>
              <a:buFont typeface="Arial" charset="0"/>
              <a:buNone/>
            </a:pPr>
            <a:r>
              <a:rPr lang="en-US" sz="2000" dirty="0">
                <a:solidFill>
                  <a:srgbClr val="FFC000"/>
                </a:solidFill>
              </a:rPr>
              <a:t>Repeat for all meters that require calendarization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E71ED9-B0B6-4ACA-9228-1D6027FF55B6}"/>
              </a:ext>
            </a:extLst>
          </p:cNvPr>
          <p:cNvCxnSpPr>
            <a:cxnSpLocks/>
          </p:cNvCxnSpPr>
          <p:nvPr/>
        </p:nvCxnSpPr>
        <p:spPr>
          <a:xfrm flipH="1">
            <a:off x="3229897" y="2811622"/>
            <a:ext cx="5568160" cy="374030"/>
          </a:xfrm>
          <a:prstGeom prst="straightConnector1">
            <a:avLst/>
          </a:prstGeom>
          <a:ln w="762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FF488A-392E-4D94-B55B-FFADD5BB5D17}"/>
              </a:ext>
            </a:extLst>
          </p:cNvPr>
          <p:cNvCxnSpPr>
            <a:cxnSpLocks/>
          </p:cNvCxnSpPr>
          <p:nvPr/>
        </p:nvCxnSpPr>
        <p:spPr>
          <a:xfrm flipH="1">
            <a:off x="2816942" y="3731884"/>
            <a:ext cx="6052738" cy="279677"/>
          </a:xfrm>
          <a:prstGeom prst="straightConnector1">
            <a:avLst/>
          </a:prstGeom>
          <a:ln w="76200" cap="rnd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7C524A-549F-4243-9B62-8A1AC64BB126}"/>
              </a:ext>
            </a:extLst>
          </p:cNvPr>
          <p:cNvCxnSpPr>
            <a:cxnSpLocks/>
          </p:cNvCxnSpPr>
          <p:nvPr/>
        </p:nvCxnSpPr>
        <p:spPr>
          <a:xfrm>
            <a:off x="2346982" y="4136859"/>
            <a:ext cx="527018" cy="546870"/>
          </a:xfrm>
          <a:prstGeom prst="line">
            <a:avLst/>
          </a:prstGeom>
          <a:ln w="57150" cap="rnd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4D9132-6387-47FD-8A35-29CBD4C09F7A}"/>
              </a:ext>
            </a:extLst>
          </p:cNvPr>
          <p:cNvCxnSpPr>
            <a:cxnSpLocks/>
          </p:cNvCxnSpPr>
          <p:nvPr/>
        </p:nvCxnSpPr>
        <p:spPr>
          <a:xfrm>
            <a:off x="2816942" y="4136859"/>
            <a:ext cx="5555720" cy="546870"/>
          </a:xfrm>
          <a:prstGeom prst="line">
            <a:avLst/>
          </a:prstGeom>
          <a:ln w="57150" cap="rnd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B2CD0FD-49E0-C451-3FD0-3C07744F9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262" y="4689356"/>
            <a:ext cx="5486400" cy="616193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803E9E-B92B-4599-95AC-8A8966F150D3}"/>
              </a:ext>
            </a:extLst>
          </p:cNvPr>
          <p:cNvCxnSpPr>
            <a:cxnSpLocks/>
          </p:cNvCxnSpPr>
          <p:nvPr/>
        </p:nvCxnSpPr>
        <p:spPr>
          <a:xfrm>
            <a:off x="8229599" y="4911644"/>
            <a:ext cx="320040" cy="542791"/>
          </a:xfrm>
          <a:prstGeom prst="line">
            <a:avLst/>
          </a:prstGeom>
          <a:ln w="57150" cap="rnd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F3E2144-BD9E-4746-BB2E-4C0FE87A1715}"/>
              </a:ext>
            </a:extLst>
          </p:cNvPr>
          <p:cNvCxnSpPr>
            <a:cxnSpLocks/>
          </p:cNvCxnSpPr>
          <p:nvPr/>
        </p:nvCxnSpPr>
        <p:spPr>
          <a:xfrm flipH="1">
            <a:off x="4887276" y="4911644"/>
            <a:ext cx="804951" cy="512565"/>
          </a:xfrm>
          <a:prstGeom prst="line">
            <a:avLst/>
          </a:prstGeom>
          <a:ln w="57150" cap="rnd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A7428C9A-202B-46B1-BEEA-1F6B389D0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276" y="5454435"/>
            <a:ext cx="3662363" cy="1002423"/>
          </a:xfrm>
          <a:prstGeom prst="rect">
            <a:avLst/>
          </a:prstGeom>
          <a:ln w="57150">
            <a:solidFill>
              <a:srgbClr val="7030A0"/>
            </a:solidFill>
            <a:prstDash val="solid"/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3EC98A7-4D2B-44BC-9211-A3A814EE91DE}"/>
              </a:ext>
            </a:extLst>
          </p:cNvPr>
          <p:cNvCxnSpPr>
            <a:cxnSpLocks/>
          </p:cNvCxnSpPr>
          <p:nvPr/>
        </p:nvCxnSpPr>
        <p:spPr>
          <a:xfrm flipH="1">
            <a:off x="8229599" y="4409768"/>
            <a:ext cx="640081" cy="361335"/>
          </a:xfrm>
          <a:prstGeom prst="straightConnector1">
            <a:avLst/>
          </a:prstGeom>
          <a:ln w="76200" cap="rnd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842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88A5CC6-404F-C9FB-E743-1ED1AAD96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03120"/>
            <a:ext cx="8229600" cy="38147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416AF2-B81D-6353-CCB0-52C09B6A4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11731752" cy="49377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Analysis Groups are collections of meters that are used for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Group meters in ways that work for your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67C4C9-8AD9-6AF3-4C77-510DD3D01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Grouping Meters for Analysis in VERIFI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479B7F6-2CE8-4C4D-951A-56FA2F41D9F2}"/>
              </a:ext>
            </a:extLst>
          </p:cNvPr>
          <p:cNvSpPr txBox="1">
            <a:spLocks/>
          </p:cNvSpPr>
          <p:nvPr/>
        </p:nvSpPr>
        <p:spPr bwMode="auto">
          <a:xfrm>
            <a:off x="9052560" y="1737360"/>
            <a:ext cx="2834640" cy="374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rgbClr val="282B2E"/>
                </a:solidFill>
                <a:latin typeface="+mj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74320">
              <a:spcBef>
                <a:spcPts val="1200"/>
              </a:spcBef>
              <a:buFont typeface="Arial" charset="0"/>
              <a:buNone/>
            </a:pPr>
            <a:r>
              <a:rPr lang="en-US" sz="2000" dirty="0">
                <a:solidFill>
                  <a:srgbClr val="FF0000"/>
                </a:solidFill>
              </a:rPr>
              <a:t>Select “Meter Groupings” from the second level tabs.</a:t>
            </a:r>
          </a:p>
          <a:p>
            <a:pPr marL="0" indent="0" defTabSz="274320">
              <a:spcBef>
                <a:spcPts val="1200"/>
              </a:spcBef>
              <a:buFont typeface="Arial" charset="0"/>
              <a:buNone/>
            </a:pPr>
            <a:r>
              <a:rPr lang="en-US" sz="2000" dirty="0">
                <a:solidFill>
                  <a:srgbClr val="92D050"/>
                </a:solidFill>
              </a:rPr>
              <a:t>Create new or edit existing groups based on meters</a:t>
            </a:r>
          </a:p>
          <a:p>
            <a:pPr marL="0" indent="0" defTabSz="274320">
              <a:spcBef>
                <a:spcPts val="1200"/>
              </a:spcBef>
              <a:buFont typeface="Arial" charset="0"/>
              <a:buNone/>
            </a:pPr>
            <a:r>
              <a:rPr lang="en-US" sz="2000" dirty="0">
                <a:solidFill>
                  <a:srgbClr val="7030A0"/>
                </a:solidFill>
              </a:rPr>
              <a:t>Click and drag meters into appropriate groups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E71ED9-B0B6-4ACA-9228-1D6027FF55B6}"/>
              </a:ext>
            </a:extLst>
          </p:cNvPr>
          <p:cNvCxnSpPr>
            <a:cxnSpLocks/>
          </p:cNvCxnSpPr>
          <p:nvPr/>
        </p:nvCxnSpPr>
        <p:spPr>
          <a:xfrm flipH="1">
            <a:off x="4164376" y="2247441"/>
            <a:ext cx="4888184" cy="506049"/>
          </a:xfrm>
          <a:prstGeom prst="straightConnector1">
            <a:avLst/>
          </a:prstGeom>
          <a:ln w="762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FF488A-392E-4D94-B55B-FFADD5BB5D17}"/>
              </a:ext>
            </a:extLst>
          </p:cNvPr>
          <p:cNvCxnSpPr>
            <a:cxnSpLocks/>
          </p:cNvCxnSpPr>
          <p:nvPr/>
        </p:nvCxnSpPr>
        <p:spPr>
          <a:xfrm flipH="1">
            <a:off x="7998246" y="3377173"/>
            <a:ext cx="880996" cy="577225"/>
          </a:xfrm>
          <a:prstGeom prst="straightConnector1">
            <a:avLst/>
          </a:prstGeom>
          <a:ln w="76200" cap="rnd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FACFE617-0C6E-4ADC-A89D-9B7629877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481" y="4930929"/>
            <a:ext cx="5287517" cy="147892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3B65A76-EFE1-46C2-9949-6B0D2C60DDE2}"/>
              </a:ext>
            </a:extLst>
          </p:cNvPr>
          <p:cNvCxnSpPr>
            <a:cxnSpLocks/>
          </p:cNvCxnSpPr>
          <p:nvPr/>
        </p:nvCxnSpPr>
        <p:spPr>
          <a:xfrm flipH="1">
            <a:off x="7198010" y="4274545"/>
            <a:ext cx="1758703" cy="1055166"/>
          </a:xfrm>
          <a:prstGeom prst="straightConnector1">
            <a:avLst/>
          </a:prstGeom>
          <a:ln w="76200" cap="rnd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row: Striped Right 26">
            <a:extLst>
              <a:ext uri="{FF2B5EF4-FFF2-40B4-BE49-F238E27FC236}">
                <a16:creationId xmlns:a16="http://schemas.microsoft.com/office/drawing/2014/main" id="{11AF23E2-F98C-0122-2A7C-0C5F116C2A5B}"/>
              </a:ext>
            </a:extLst>
          </p:cNvPr>
          <p:cNvSpPr/>
          <p:nvPr/>
        </p:nvSpPr>
        <p:spPr>
          <a:xfrm rot="1800000">
            <a:off x="3512403" y="4549629"/>
            <a:ext cx="731520" cy="640080"/>
          </a:xfrm>
          <a:prstGeom prst="striped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36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2C6D67-75CA-15D8-2DE4-4A51B02F0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20567"/>
            <a:ext cx="7315200" cy="3390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B343C06-24EF-A60B-E856-EB7E5EF44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527" y="4366101"/>
            <a:ext cx="4572000" cy="21471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6EF3F9-96A8-C03E-731A-DC7F84540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11731752" cy="49377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Facility energy usage can be affected by the local climate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VERIFI can automatically generate weather data for your analysis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DDC328-F1D5-73B0-BB49-95DB1589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Weather Data in VERIFI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DE16A02-52FD-61FA-1D91-46F5CC48962D}"/>
              </a:ext>
            </a:extLst>
          </p:cNvPr>
          <p:cNvSpPr txBox="1">
            <a:spLocks/>
          </p:cNvSpPr>
          <p:nvPr/>
        </p:nvSpPr>
        <p:spPr bwMode="auto">
          <a:xfrm>
            <a:off x="8778240" y="2011680"/>
            <a:ext cx="32918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rgbClr val="282B2E"/>
                </a:solidFill>
                <a:latin typeface="+mj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274320">
              <a:spcBef>
                <a:spcPts val="0"/>
              </a:spcBef>
              <a:spcAft>
                <a:spcPts val="1200"/>
              </a:spcAft>
              <a:buFont typeface="Arial" charset="0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Select “Weather Data” from side bar</a:t>
            </a:r>
          </a:p>
          <a:p>
            <a:pPr marL="457200" indent="-457200" defTabSz="274320">
              <a:spcBef>
                <a:spcPts val="0"/>
              </a:spcBef>
              <a:spcAft>
                <a:spcPts val="1200"/>
              </a:spcAft>
              <a:buFont typeface="Arial" charset="0"/>
              <a:buAutoNum type="arabicPeriod"/>
            </a:pPr>
            <a:r>
              <a:rPr lang="en-US" sz="2000" dirty="0">
                <a:solidFill>
                  <a:srgbClr val="92D050"/>
                </a:solidFill>
              </a:rPr>
              <a:t>Enter ZIP code or select a facility and set a distance radius for weather stations</a:t>
            </a:r>
          </a:p>
          <a:p>
            <a:pPr marL="457200" indent="-457200" defTabSz="274320">
              <a:spcBef>
                <a:spcPts val="0"/>
              </a:spcBef>
              <a:spcAft>
                <a:spcPts val="1200"/>
              </a:spcAft>
              <a:buFont typeface="Arial" charset="0"/>
              <a:buAutoNum type="arabicPeriod"/>
            </a:pPr>
            <a:r>
              <a:rPr lang="en-US" sz="2000" dirty="0">
                <a:solidFill>
                  <a:srgbClr val="00B0F0"/>
                </a:solidFill>
              </a:rPr>
              <a:t>Select a station to view detailed weather data</a:t>
            </a:r>
          </a:p>
          <a:p>
            <a:pPr marL="457200" indent="-457200" defTabSz="274320">
              <a:spcBef>
                <a:spcPts val="0"/>
              </a:spcBef>
              <a:spcAft>
                <a:spcPts val="1200"/>
              </a:spcAft>
              <a:buFont typeface="Arial" charset="0"/>
              <a:buAutoNum type="arabicPeriod"/>
            </a:pPr>
            <a:r>
              <a:rPr lang="en-US" sz="2000" dirty="0">
                <a:solidFill>
                  <a:schemeClr val="accent6"/>
                </a:solidFill>
              </a:rPr>
              <a:t>Set balance temperatures, view data integrity, and assign data to a facility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6E32AE-3557-20C2-EDB7-3B1589CFA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851" y="4760080"/>
            <a:ext cx="4572000" cy="173878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281BC90-6959-DB85-FDCA-B5ACDEDFD07F}"/>
              </a:ext>
            </a:extLst>
          </p:cNvPr>
          <p:cNvGrpSpPr/>
          <p:nvPr/>
        </p:nvGrpSpPr>
        <p:grpSpPr>
          <a:xfrm>
            <a:off x="1160076" y="4878427"/>
            <a:ext cx="731520" cy="457200"/>
            <a:chOff x="1193127" y="4907924"/>
            <a:chExt cx="731520" cy="4572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A46E949-A012-B436-E53A-D38429570BCA}"/>
                </a:ext>
              </a:extLst>
            </p:cNvPr>
            <p:cNvSpPr/>
            <p:nvPr/>
          </p:nvSpPr>
          <p:spPr>
            <a:xfrm>
              <a:off x="1467447" y="4907924"/>
              <a:ext cx="457200" cy="457200"/>
            </a:xfrm>
            <a:prstGeom prst="ellipse">
              <a:avLst/>
            </a:prstGeom>
            <a:solidFill>
              <a:srgbClr val="FF0000"/>
            </a:solidFill>
            <a:ln w="444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F7899B3-C41B-C2BE-0105-17B420BFE677}"/>
                </a:ext>
              </a:extLst>
            </p:cNvPr>
            <p:cNvCxnSpPr/>
            <p:nvPr/>
          </p:nvCxnSpPr>
          <p:spPr>
            <a:xfrm>
              <a:off x="1193127" y="5136524"/>
              <a:ext cx="274320" cy="0"/>
            </a:xfrm>
            <a:prstGeom prst="line">
              <a:avLst/>
            </a:prstGeom>
            <a:ln w="44450" cap="rnd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EEA7DC-DA39-A47B-F655-A646DC676A77}"/>
              </a:ext>
            </a:extLst>
          </p:cNvPr>
          <p:cNvGrpSpPr/>
          <p:nvPr/>
        </p:nvGrpSpPr>
        <p:grpSpPr>
          <a:xfrm>
            <a:off x="2237894" y="3120666"/>
            <a:ext cx="731520" cy="457200"/>
            <a:chOff x="2237894" y="3120666"/>
            <a:chExt cx="731520" cy="4572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8F56A72-3695-9954-CEA0-717E1E25FA06}"/>
                </a:ext>
              </a:extLst>
            </p:cNvPr>
            <p:cNvSpPr/>
            <p:nvPr/>
          </p:nvSpPr>
          <p:spPr>
            <a:xfrm>
              <a:off x="2512214" y="3120666"/>
              <a:ext cx="457200" cy="457200"/>
            </a:xfrm>
            <a:prstGeom prst="ellipse">
              <a:avLst/>
            </a:prstGeom>
            <a:solidFill>
              <a:schemeClr val="accent1"/>
            </a:solidFill>
            <a:ln w="444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6439316-3C09-E2CA-349B-866784C9BB12}"/>
                </a:ext>
              </a:extLst>
            </p:cNvPr>
            <p:cNvCxnSpPr/>
            <p:nvPr/>
          </p:nvCxnSpPr>
          <p:spPr>
            <a:xfrm>
              <a:off x="2237894" y="3349266"/>
              <a:ext cx="274320" cy="0"/>
            </a:xfrm>
            <a:prstGeom prst="line">
              <a:avLst/>
            </a:prstGeom>
            <a:ln w="44450" cap="rnd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8951E2-FFF2-0C90-0A6F-243BFFAE8605}"/>
              </a:ext>
            </a:extLst>
          </p:cNvPr>
          <p:cNvGrpSpPr/>
          <p:nvPr/>
        </p:nvGrpSpPr>
        <p:grpSpPr>
          <a:xfrm>
            <a:off x="3367123" y="4055872"/>
            <a:ext cx="731520" cy="457200"/>
            <a:chOff x="2237894" y="3120666"/>
            <a:chExt cx="731520" cy="457200"/>
          </a:xfrm>
          <a:solidFill>
            <a:schemeClr val="accent3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F51DFC4-8CAD-7ED7-37CA-F32811075CB6}"/>
                </a:ext>
              </a:extLst>
            </p:cNvPr>
            <p:cNvSpPr/>
            <p:nvPr/>
          </p:nvSpPr>
          <p:spPr>
            <a:xfrm>
              <a:off x="2512214" y="3120666"/>
              <a:ext cx="457200" cy="457200"/>
            </a:xfrm>
            <a:prstGeom prst="ellipse">
              <a:avLst/>
            </a:prstGeom>
            <a:grpFill/>
            <a:ln w="444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C1E11FB-EE0B-9B89-44C7-FF18538D94DD}"/>
                </a:ext>
              </a:extLst>
            </p:cNvPr>
            <p:cNvCxnSpPr/>
            <p:nvPr/>
          </p:nvCxnSpPr>
          <p:spPr>
            <a:xfrm>
              <a:off x="2237894" y="3349266"/>
              <a:ext cx="274320" cy="0"/>
            </a:xfrm>
            <a:prstGeom prst="line">
              <a:avLst/>
            </a:prstGeom>
            <a:grpFill/>
            <a:ln w="44450" cap="rnd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51E9364-A379-01D9-A239-CCE76D050F2E}"/>
              </a:ext>
            </a:extLst>
          </p:cNvPr>
          <p:cNvGrpSpPr/>
          <p:nvPr/>
        </p:nvGrpSpPr>
        <p:grpSpPr>
          <a:xfrm>
            <a:off x="6153471" y="4302880"/>
            <a:ext cx="731520" cy="457200"/>
            <a:chOff x="2237894" y="3120666"/>
            <a:chExt cx="731520" cy="457200"/>
          </a:xfrm>
          <a:solidFill>
            <a:schemeClr val="accent6"/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9CC9BC5-FC72-9259-781C-D4A0D623D5B1}"/>
                </a:ext>
              </a:extLst>
            </p:cNvPr>
            <p:cNvSpPr/>
            <p:nvPr/>
          </p:nvSpPr>
          <p:spPr>
            <a:xfrm>
              <a:off x="2512214" y="3120666"/>
              <a:ext cx="457200" cy="457200"/>
            </a:xfrm>
            <a:prstGeom prst="ellipse">
              <a:avLst/>
            </a:prstGeom>
            <a:grpFill/>
            <a:ln w="444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4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B56BEE4-4EC2-F574-D1C3-5220CB95567E}"/>
                </a:ext>
              </a:extLst>
            </p:cNvPr>
            <p:cNvCxnSpPr/>
            <p:nvPr/>
          </p:nvCxnSpPr>
          <p:spPr>
            <a:xfrm>
              <a:off x="2237894" y="3349266"/>
              <a:ext cx="274320" cy="0"/>
            </a:xfrm>
            <a:prstGeom prst="line">
              <a:avLst/>
            </a:prstGeom>
            <a:grpFill/>
            <a:ln w="44450" cap="rnd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2627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9AF01E-6B27-61A3-BA66-D02773E44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data visualizations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Identify trends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Find correlations to predictors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Prepare for regression analysis</a:t>
            </a:r>
          </a:p>
          <a:p>
            <a:r>
              <a:rPr lang="en-US" dirty="0"/>
              <a:t>View data by: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Time series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 variance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Data correlation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4B7709-5ADB-4955-46D6-EBC602BE3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Data in VERIFI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D083D-2ACB-E61B-FCCF-E294761F0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188719"/>
            <a:ext cx="5791200" cy="26844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C938FE-D2B2-FBCF-2C2F-10681DCF7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813522"/>
            <a:ext cx="4572000" cy="21193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7060D9-8FB8-FBBE-55D5-15A6E9A8A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960" y="4073873"/>
            <a:ext cx="4572000" cy="211931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214D6E-6B2F-D84C-7044-D690E3D6E569}"/>
              </a:ext>
            </a:extLst>
          </p:cNvPr>
          <p:cNvCxnSpPr>
            <a:cxnSpLocks/>
          </p:cNvCxnSpPr>
          <p:nvPr/>
        </p:nvCxnSpPr>
        <p:spPr>
          <a:xfrm>
            <a:off x="4610501" y="1389413"/>
            <a:ext cx="1720449" cy="731487"/>
          </a:xfrm>
          <a:prstGeom prst="straightConnector1">
            <a:avLst/>
          </a:prstGeom>
          <a:ln w="762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CA67A4-2F0A-A412-8D6B-5A7BE17C4C4D}"/>
              </a:ext>
            </a:extLst>
          </p:cNvPr>
          <p:cNvCxnSpPr>
            <a:cxnSpLocks/>
          </p:cNvCxnSpPr>
          <p:nvPr/>
        </p:nvCxnSpPr>
        <p:spPr>
          <a:xfrm>
            <a:off x="4610501" y="1389413"/>
            <a:ext cx="3801979" cy="121753"/>
          </a:xfrm>
          <a:prstGeom prst="straightConnector1">
            <a:avLst/>
          </a:prstGeom>
          <a:ln w="762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18" descr="Icon&#10;&#10;Description automatically generated">
            <a:extLst>
              <a:ext uri="{FF2B5EF4-FFF2-40B4-BE49-F238E27FC236}">
                <a16:creationId xmlns:a16="http://schemas.microsoft.com/office/drawing/2014/main" id="{0DF2A9E7-12E9-EB86-025E-536559E0201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21"/>
          <a:stretch/>
        </p:blipFill>
        <p:spPr>
          <a:xfrm>
            <a:off x="4610501" y="73153"/>
            <a:ext cx="685800" cy="6858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3876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FB04B4-FCF0-DFE6-E7FB-771C89C46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Facility-level analysis tools help you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Understand how energy and water efficient </a:t>
            </a:r>
            <a:br>
              <a:rPr lang="en-US" dirty="0"/>
            </a:br>
            <a:r>
              <a:rPr lang="en-US" dirty="0"/>
              <a:t>your facilities 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Normalize usage data</a:t>
            </a:r>
          </a:p>
          <a:p>
            <a:r>
              <a:rPr lang="en-US" dirty="0"/>
              <a:t>VERIFI can perform many </a:t>
            </a:r>
            <a:br>
              <a:rPr lang="en-US" dirty="0"/>
            </a:br>
            <a:r>
              <a:rPr lang="en-US" dirty="0"/>
              <a:t>types of analysis including: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Absolute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Intensity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Regression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E4D118-51EC-8658-849D-64A50F307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facility-level analyses?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5F07629-735F-3E0D-D661-F156367512E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330952" y="3017838"/>
            <a:ext cx="6629400" cy="3073400"/>
          </a:xfr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8E3BDE-1C8A-728F-8C9A-80C3C1AF04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000" t="-10000" r="-10000" b="-10000"/>
          <a:stretch/>
        </p:blipFill>
        <p:spPr>
          <a:xfrm>
            <a:off x="9601200" y="1188719"/>
            <a:ext cx="1371600" cy="1371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684939B-0549-2780-06CD-E660C7F0DE84}"/>
              </a:ext>
            </a:extLst>
          </p:cNvPr>
          <p:cNvCxnSpPr>
            <a:cxnSpLocks/>
          </p:cNvCxnSpPr>
          <p:nvPr/>
        </p:nvCxnSpPr>
        <p:spPr>
          <a:xfrm flipH="1">
            <a:off x="9191501" y="2755075"/>
            <a:ext cx="570016" cy="598408"/>
          </a:xfrm>
          <a:prstGeom prst="straightConnector1">
            <a:avLst/>
          </a:prstGeom>
          <a:ln w="762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325BBD-D1E0-1906-1AC4-AAC6944754E9}"/>
              </a:ext>
            </a:extLst>
          </p:cNvPr>
          <p:cNvCxnSpPr>
            <a:cxnSpLocks/>
          </p:cNvCxnSpPr>
          <p:nvPr/>
        </p:nvCxnSpPr>
        <p:spPr>
          <a:xfrm flipH="1">
            <a:off x="6094476" y="2651760"/>
            <a:ext cx="3245820" cy="1385850"/>
          </a:xfrm>
          <a:prstGeom prst="straightConnector1">
            <a:avLst/>
          </a:prstGeom>
          <a:ln w="762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636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E110-1747-094F-884A-2A0CE347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a Facility-Level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1C771D-CC83-A2EA-953F-2FA9A1D85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649" y="1188720"/>
            <a:ext cx="7315200" cy="3390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A4FCC1-D8B7-EE48-82EF-F99BEEF91D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32" t="16854" r="2430" b="23221"/>
          <a:stretch/>
        </p:blipFill>
        <p:spPr>
          <a:xfrm>
            <a:off x="457200" y="3291840"/>
            <a:ext cx="5949950" cy="20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C2A63-0FE8-A4FC-DE0D-2513999D56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03" t="25157" r="5672" b="12920"/>
          <a:stretch/>
        </p:blipFill>
        <p:spPr>
          <a:xfrm>
            <a:off x="5135312" y="4114800"/>
            <a:ext cx="5715001" cy="20997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33A7C0-3A23-A718-9537-1CCCC71BB866}"/>
              </a:ext>
            </a:extLst>
          </p:cNvPr>
          <p:cNvSpPr txBox="1"/>
          <p:nvPr/>
        </p:nvSpPr>
        <p:spPr>
          <a:xfrm>
            <a:off x="457200" y="1005840"/>
            <a:ext cx="3108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solidFill>
                  <a:srgbClr val="FF0000"/>
                </a:solidFill>
                <a:latin typeface="+mj-lt"/>
              </a:rPr>
              <a:t>Name your analysis and select the baseline year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56714-DEC1-975F-9423-79332A8013CA}"/>
              </a:ext>
            </a:extLst>
          </p:cNvPr>
          <p:cNvSpPr txBox="1"/>
          <p:nvPr/>
        </p:nvSpPr>
        <p:spPr>
          <a:xfrm>
            <a:off x="457200" y="210312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 dirty="0">
                <a:solidFill>
                  <a:schemeClr val="accent1"/>
                </a:solidFill>
                <a:latin typeface="+mj-lt"/>
              </a:rPr>
              <a:t>Select the analysis type (e.g., absolute, intensity, regression)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E84BF4-4405-E56B-8F11-2FFB7ADEA20E}"/>
              </a:ext>
            </a:extLst>
          </p:cNvPr>
          <p:cNvSpPr txBox="1"/>
          <p:nvPr/>
        </p:nvSpPr>
        <p:spPr>
          <a:xfrm>
            <a:off x="457200" y="5486400"/>
            <a:ext cx="448056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000" dirty="0">
                <a:solidFill>
                  <a:schemeClr val="accent3"/>
                </a:solidFill>
                <a:latin typeface="+mj-lt"/>
              </a:rPr>
              <a:t>IF A REGRESSION – Pick the best model for the facility analysis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569820-D613-3EFF-3F7D-0A9C283B9DBD}"/>
              </a:ext>
            </a:extLst>
          </p:cNvPr>
          <p:cNvSpPr/>
          <p:nvPr/>
        </p:nvSpPr>
        <p:spPr>
          <a:xfrm>
            <a:off x="4189049" y="967146"/>
            <a:ext cx="457200" cy="457200"/>
          </a:xfrm>
          <a:prstGeom prst="ellipse">
            <a:avLst/>
          </a:prstGeom>
          <a:solidFill>
            <a:srgbClr val="FF0000"/>
          </a:solidFill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074138A-4ADE-D49C-9E47-B155C771CA7E}"/>
              </a:ext>
            </a:extLst>
          </p:cNvPr>
          <p:cNvSpPr/>
          <p:nvPr/>
        </p:nvSpPr>
        <p:spPr>
          <a:xfrm>
            <a:off x="228600" y="3063240"/>
            <a:ext cx="457200" cy="457200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7B732C1-B337-99B6-E4BB-B8117415AE58}"/>
              </a:ext>
            </a:extLst>
          </p:cNvPr>
          <p:cNvSpPr/>
          <p:nvPr/>
        </p:nvSpPr>
        <p:spPr>
          <a:xfrm>
            <a:off x="4906712" y="3886200"/>
            <a:ext cx="457200" cy="457200"/>
          </a:xfrm>
          <a:prstGeom prst="ellipse">
            <a:avLst/>
          </a:prstGeom>
          <a:solidFill>
            <a:schemeClr val="accent3"/>
          </a:solidFill>
          <a:ln w="444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43ED3B-FE44-1C75-107F-D0A884C1A28C}"/>
              </a:ext>
            </a:extLst>
          </p:cNvPr>
          <p:cNvSpPr txBox="1"/>
          <p:nvPr/>
        </p:nvSpPr>
        <p:spPr>
          <a:xfrm>
            <a:off x="8349569" y="5760720"/>
            <a:ext cx="3383280" cy="4572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000" b="1" dirty="0">
                <a:solidFill>
                  <a:schemeClr val="accent6"/>
                </a:solidFill>
                <a:latin typeface="+mj-lt"/>
              </a:rPr>
              <a:t>Repeat for all groups!</a:t>
            </a:r>
          </a:p>
        </p:txBody>
      </p:sp>
    </p:spTree>
    <p:extLst>
      <p:ext uri="{BB962C8B-B14F-4D97-AF65-F5344CB8AC3E}">
        <p14:creationId xmlns:p14="http://schemas.microsoft.com/office/powerpoint/2010/main" val="1105613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BDA9B-BE04-0530-9018-1473A0294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1097279"/>
            <a:ext cx="5515293" cy="517816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Free to 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OS Agnostic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Web &amp; App - Windows, Mac, Linux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International Useability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No limits on where VERIFI can be downloaded or accessed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Google Translate available for web version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Unit system flexibility: Make an assessment in metric or U.S. units and switch to the other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Data Privacy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Data is stored on *YOUR* device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No data you entered is sent to us unless you send it to us directly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/>
              <a:t>Data related to use (where you click, etc.) is collected via Google Analytics to improve the tool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Automatic Updates</a:t>
            </a:r>
          </a:p>
        </p:txBody>
      </p:sp>
      <p:pic>
        <p:nvPicPr>
          <p:cNvPr id="6" name="Content Placeholder 21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8C3A9865-CEFF-9B7F-A083-71530C7C6F1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13" y="2076750"/>
            <a:ext cx="5715000" cy="2979138"/>
          </a:xfrm>
          <a:ln w="127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E6FF41-8F4A-0F3A-B724-DF4E13685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 is an Integrated Energy Tracking Tool</a:t>
            </a:r>
          </a:p>
        </p:txBody>
      </p:sp>
      <p:pic>
        <p:nvPicPr>
          <p:cNvPr id="1038" name="Picture 14" descr="Firefox - Free logo icons">
            <a:extLst>
              <a:ext uri="{FF2B5EF4-FFF2-40B4-BE49-F238E27FC236}">
                <a16:creationId xmlns:a16="http://schemas.microsoft.com/office/drawing/2014/main" id="{183EB43F-A053-2C92-A348-8FD8D263D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629" y="1449855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afari logo and symbol, meaning, history, PNG">
            <a:extLst>
              <a:ext uri="{FF2B5EF4-FFF2-40B4-BE49-F238E27FC236}">
                <a16:creationId xmlns:a16="http://schemas.microsoft.com/office/drawing/2014/main" id="{8C18D55D-7A70-BC68-9A4D-1DEA982AE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/>
        </p:blipFill>
        <p:spPr bwMode="auto">
          <a:xfrm>
            <a:off x="4986430" y="1449855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3054F189-8E72-7397-5796-4395D8EC6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230" y="1449855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Linux - Free logo icons">
            <a:extLst>
              <a:ext uri="{FF2B5EF4-FFF2-40B4-BE49-F238E27FC236}">
                <a16:creationId xmlns:a16="http://schemas.microsoft.com/office/drawing/2014/main" id="{3E5CBF34-FCEA-A75D-1A4F-2230E4E2D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629" y="99265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B5DD6DE7-7972-3262-08AF-4DE2B8DF1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30" y="99265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120370B-01E6-0A98-6154-7B32F0DE7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230" y="99265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Earth globe: Americas with solid fill">
            <a:extLst>
              <a:ext uri="{FF2B5EF4-FFF2-40B4-BE49-F238E27FC236}">
                <a16:creationId xmlns:a16="http://schemas.microsoft.com/office/drawing/2014/main" id="{678B05DF-634D-0367-A4DC-1AF1455A75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2880" y="2982655"/>
            <a:ext cx="685800" cy="685800"/>
          </a:xfrm>
          <a:prstGeom prst="rect">
            <a:avLst/>
          </a:prstGeom>
        </p:spPr>
      </p:pic>
      <p:pic>
        <p:nvPicPr>
          <p:cNvPr id="13" name="Graphic 12" descr="Lock with solid fill">
            <a:extLst>
              <a:ext uri="{FF2B5EF4-FFF2-40B4-BE49-F238E27FC236}">
                <a16:creationId xmlns:a16="http://schemas.microsoft.com/office/drawing/2014/main" id="{EB77B792-6D28-C879-56DF-23AA4FB2B0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2880" y="4351715"/>
            <a:ext cx="685800" cy="6858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228E845-BC57-D594-9ED8-BBBEA776D61C}"/>
              </a:ext>
            </a:extLst>
          </p:cNvPr>
          <p:cNvGrpSpPr/>
          <p:nvPr/>
        </p:nvGrpSpPr>
        <p:grpSpPr>
          <a:xfrm>
            <a:off x="182880" y="1938714"/>
            <a:ext cx="822960" cy="548640"/>
            <a:chOff x="182880" y="1714500"/>
            <a:chExt cx="822960" cy="548640"/>
          </a:xfrm>
        </p:grpSpPr>
        <p:pic>
          <p:nvPicPr>
            <p:cNvPr id="19" name="Graphic 18" descr="Smart Phone with solid fill">
              <a:extLst>
                <a:ext uri="{FF2B5EF4-FFF2-40B4-BE49-F238E27FC236}">
                  <a16:creationId xmlns:a16="http://schemas.microsoft.com/office/drawing/2014/main" id="{4FA2E26C-8961-FB2D-34B4-F4F5BEDB8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0800000">
              <a:off x="640080" y="1805940"/>
              <a:ext cx="365760" cy="365760"/>
            </a:xfrm>
            <a:prstGeom prst="rect">
              <a:avLst/>
            </a:prstGeom>
          </p:spPr>
        </p:pic>
        <p:pic>
          <p:nvPicPr>
            <p:cNvPr id="21" name="Graphic 20" descr="Monitor with solid fill">
              <a:extLst>
                <a:ext uri="{FF2B5EF4-FFF2-40B4-BE49-F238E27FC236}">
                  <a16:creationId xmlns:a16="http://schemas.microsoft.com/office/drawing/2014/main" id="{51ED2D8A-37A7-C4D8-78CA-A7731E46F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82880" y="1714500"/>
              <a:ext cx="548640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396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A0464-0545-7D8C-5B5E-850519231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EDFAB-A297-C42A-351A-310A7FF18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97279"/>
            <a:ext cx="5760720" cy="493776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Facility reports provide a quick overview of the analyses and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VERIFI can make: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Analysis Report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Analysis Results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Regression Statistics (selected variables, R2, p-value, validation checks)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Data Overview Reports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Select a facility-level analysis to make an automated report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BDF163-807C-9269-E391-FDC853150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Facility-Level Reports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07F9822-F96B-2793-0B25-D5E5927D0A8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21400" t="10844" r="7012" b="49185"/>
          <a:stretch/>
        </p:blipFill>
        <p:spPr>
          <a:xfrm>
            <a:off x="5943600" y="1189038"/>
            <a:ext cx="5486400" cy="36274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5EFA13-F1C9-008E-F9A4-249DA27DB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000" t="-10000" r="-10000" b="-10000"/>
          <a:stretch/>
        </p:blipFill>
        <p:spPr>
          <a:xfrm>
            <a:off x="5212080" y="45720"/>
            <a:ext cx="685800" cy="685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2585A4-6B1A-37E8-6102-878A0CA143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164"/>
          <a:stretch/>
        </p:blipFill>
        <p:spPr>
          <a:xfrm>
            <a:off x="6448540" y="3840480"/>
            <a:ext cx="5486400" cy="23106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9471EC86-5E52-3090-6ABD-7EDB1F7C468D}"/>
              </a:ext>
            </a:extLst>
          </p:cNvPr>
          <p:cNvSpPr/>
          <p:nvPr/>
        </p:nvSpPr>
        <p:spPr>
          <a:xfrm>
            <a:off x="7358743" y="1097279"/>
            <a:ext cx="4020457" cy="1674950"/>
          </a:xfrm>
          <a:prstGeom prst="star5">
            <a:avLst/>
          </a:prstGeom>
          <a:solidFill>
            <a:srgbClr val="F39C1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03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B9F752-C62D-E95F-6C76-9D783B832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097279"/>
            <a:ext cx="9446343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Roll-up Analysis: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Necessary for Better Plants energy and water reports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Choose which facility-level analyses to include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Calculate Company-</a:t>
            </a:r>
            <a:br>
              <a:rPr lang="en-US" dirty="0"/>
            </a:br>
            <a:r>
              <a:rPr lang="en-US" dirty="0"/>
              <a:t>level performance</a:t>
            </a:r>
          </a:p>
          <a:p>
            <a:pPr marL="0" indent="0">
              <a:buNone/>
            </a:pPr>
            <a:r>
              <a:rPr lang="en-US" dirty="0"/>
              <a:t>Facility-level reports must</a:t>
            </a:r>
            <a:br>
              <a:rPr lang="en-US" dirty="0"/>
            </a:br>
            <a:r>
              <a:rPr lang="en-US" dirty="0"/>
              <a:t>have the same*: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Baseline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Report year</a:t>
            </a:r>
          </a:p>
          <a:p>
            <a:pPr marL="0" indent="0">
              <a:buNone/>
            </a:pPr>
            <a:r>
              <a:rPr lang="en-US" sz="1600" dirty="0"/>
              <a:t>*(Except for new facilities)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7C19B9F-9B33-A655-8FAF-2F681309C7F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5330952" y="3017520"/>
            <a:ext cx="6629400" cy="3073002"/>
          </a:xfr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AC01C7-8E55-DE28-657A-0A3FF5F37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company-level analyses?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DF7CF6-E4F4-4885-FAFB-7C35E63032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000" t="-10000" r="-10000" b="-10000"/>
          <a:stretch/>
        </p:blipFill>
        <p:spPr>
          <a:xfrm>
            <a:off x="9601200" y="1188719"/>
            <a:ext cx="1371600" cy="1371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71C03B-3276-CE1F-68A4-C14300FD49C4}"/>
              </a:ext>
            </a:extLst>
          </p:cNvPr>
          <p:cNvCxnSpPr>
            <a:cxnSpLocks/>
          </p:cNvCxnSpPr>
          <p:nvPr/>
        </p:nvCxnSpPr>
        <p:spPr>
          <a:xfrm flipH="1">
            <a:off x="8585860" y="2755075"/>
            <a:ext cx="1175657" cy="570016"/>
          </a:xfrm>
          <a:prstGeom prst="straightConnector1">
            <a:avLst/>
          </a:prstGeom>
          <a:ln w="762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D2E2E0-92A3-4E06-C5E0-3D49DC7AD5F7}"/>
              </a:ext>
            </a:extLst>
          </p:cNvPr>
          <p:cNvCxnSpPr>
            <a:cxnSpLocks/>
          </p:cNvCxnSpPr>
          <p:nvPr/>
        </p:nvCxnSpPr>
        <p:spPr>
          <a:xfrm flipH="1">
            <a:off x="5854535" y="2651760"/>
            <a:ext cx="3485761" cy="1053341"/>
          </a:xfrm>
          <a:prstGeom prst="straightConnector1">
            <a:avLst/>
          </a:prstGeom>
          <a:ln w="762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499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CFEB8-989C-BB37-ADFB-58C0FB50A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a Company-Level 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82D0C4-8BDD-B780-2A36-EBFF79F8BC2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65760" y="1188720"/>
            <a:ext cx="5253038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Start a Company-level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</a:rPr>
              <a:t>Set baseline and reporting years for the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3"/>
                </a:solidFill>
              </a:rPr>
              <a:t>Select which facility-level analyses to include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6"/>
                </a:solidFill>
              </a:rPr>
              <a:t>View the results!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9ED39C-7858-0F3B-12BA-286A62FB8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1" y="1188719"/>
            <a:ext cx="5486400" cy="2543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B304CE-E4AE-86D4-C8BB-84FD529B0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93" t="24906" r="5004" b="29351"/>
          <a:stretch/>
        </p:blipFill>
        <p:spPr>
          <a:xfrm>
            <a:off x="5610326" y="3075939"/>
            <a:ext cx="4318001" cy="1163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8713A9-DD95-961E-4762-09A45CDF82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78" t="26779" r="2548" b="33471"/>
          <a:stretch/>
        </p:blipFill>
        <p:spPr>
          <a:xfrm>
            <a:off x="6356084" y="3931920"/>
            <a:ext cx="4475480" cy="1010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324112-50C1-235F-6E20-CA210B74CA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82" t="24956" r="4815" b="17440"/>
          <a:stretch/>
        </p:blipFill>
        <p:spPr>
          <a:xfrm>
            <a:off x="3737873" y="4754880"/>
            <a:ext cx="4318001" cy="146494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A657EDD-6074-423E-EFCD-0704F8B89552}"/>
              </a:ext>
            </a:extLst>
          </p:cNvPr>
          <p:cNvGrpSpPr/>
          <p:nvPr/>
        </p:nvGrpSpPr>
        <p:grpSpPr>
          <a:xfrm flipH="1">
            <a:off x="10225783" y="1720849"/>
            <a:ext cx="731520" cy="457200"/>
            <a:chOff x="1193127" y="4907924"/>
            <a:chExt cx="731520" cy="4572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1809AB4-596F-3AB4-F8E7-AAE80736C558}"/>
                </a:ext>
              </a:extLst>
            </p:cNvPr>
            <p:cNvSpPr/>
            <p:nvPr/>
          </p:nvSpPr>
          <p:spPr>
            <a:xfrm>
              <a:off x="1467447" y="4907924"/>
              <a:ext cx="457200" cy="457200"/>
            </a:xfrm>
            <a:prstGeom prst="ellipse">
              <a:avLst/>
            </a:prstGeom>
            <a:solidFill>
              <a:srgbClr val="FF0000"/>
            </a:solidFill>
            <a:ln w="444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34F9829-4D28-94F7-FCC9-8C59ADF80A1B}"/>
                </a:ext>
              </a:extLst>
            </p:cNvPr>
            <p:cNvCxnSpPr/>
            <p:nvPr/>
          </p:nvCxnSpPr>
          <p:spPr>
            <a:xfrm>
              <a:off x="1193127" y="5136524"/>
              <a:ext cx="274320" cy="0"/>
            </a:xfrm>
            <a:prstGeom prst="line">
              <a:avLst/>
            </a:prstGeom>
            <a:ln w="44450" cap="rnd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64F3AA1-1418-A3FD-08FD-FB0732F29488}"/>
              </a:ext>
            </a:extLst>
          </p:cNvPr>
          <p:cNvGrpSpPr/>
          <p:nvPr/>
        </p:nvGrpSpPr>
        <p:grpSpPr>
          <a:xfrm>
            <a:off x="9254904" y="2748120"/>
            <a:ext cx="457200" cy="731520"/>
            <a:chOff x="2512214" y="3120666"/>
            <a:chExt cx="457200" cy="73152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A25FBC-B12D-4DC5-76C3-678390218565}"/>
                </a:ext>
              </a:extLst>
            </p:cNvPr>
            <p:cNvSpPr/>
            <p:nvPr/>
          </p:nvSpPr>
          <p:spPr>
            <a:xfrm>
              <a:off x="2512214" y="3120666"/>
              <a:ext cx="457200" cy="457200"/>
            </a:xfrm>
            <a:prstGeom prst="ellipse">
              <a:avLst/>
            </a:prstGeom>
            <a:solidFill>
              <a:schemeClr val="accent1"/>
            </a:solidFill>
            <a:ln w="444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D8D7AD-525A-91A8-48BC-6979E049ECED}"/>
                </a:ext>
              </a:extLst>
            </p:cNvPr>
            <p:cNvCxnSpPr>
              <a:cxnSpLocks/>
              <a:endCxn id="22" idx="4"/>
            </p:cNvCxnSpPr>
            <p:nvPr/>
          </p:nvCxnSpPr>
          <p:spPr>
            <a:xfrm flipV="1">
              <a:off x="2740814" y="3577866"/>
              <a:ext cx="0" cy="274320"/>
            </a:xfrm>
            <a:prstGeom prst="line">
              <a:avLst/>
            </a:prstGeom>
            <a:ln w="44450" cap="rnd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B639B7-8368-8BBD-14BF-8D6A4A03C107}"/>
              </a:ext>
            </a:extLst>
          </p:cNvPr>
          <p:cNvGrpSpPr/>
          <p:nvPr/>
        </p:nvGrpSpPr>
        <p:grpSpPr>
          <a:xfrm>
            <a:off x="6993461" y="4069080"/>
            <a:ext cx="731520" cy="457200"/>
            <a:chOff x="2237894" y="3120666"/>
            <a:chExt cx="731520" cy="457200"/>
          </a:xfrm>
          <a:solidFill>
            <a:schemeClr val="accent3"/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23D989F-4097-4C05-5C84-B85707CBA1F7}"/>
                </a:ext>
              </a:extLst>
            </p:cNvPr>
            <p:cNvSpPr/>
            <p:nvPr/>
          </p:nvSpPr>
          <p:spPr>
            <a:xfrm>
              <a:off x="2512214" y="3120666"/>
              <a:ext cx="457200" cy="457200"/>
            </a:xfrm>
            <a:prstGeom prst="ellipse">
              <a:avLst/>
            </a:prstGeom>
            <a:grpFill/>
            <a:ln w="444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3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9DBA984-374C-3F21-413B-4CB630DC89E5}"/>
                </a:ext>
              </a:extLst>
            </p:cNvPr>
            <p:cNvCxnSpPr/>
            <p:nvPr/>
          </p:nvCxnSpPr>
          <p:spPr>
            <a:xfrm>
              <a:off x="2237894" y="3349266"/>
              <a:ext cx="274320" cy="0"/>
            </a:xfrm>
            <a:prstGeom prst="line">
              <a:avLst/>
            </a:prstGeom>
            <a:grpFill/>
            <a:ln w="44450" cap="rnd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9E8F89-E61E-840F-F5A5-61F6220F7224}"/>
              </a:ext>
            </a:extLst>
          </p:cNvPr>
          <p:cNvGrpSpPr/>
          <p:nvPr/>
        </p:nvGrpSpPr>
        <p:grpSpPr>
          <a:xfrm flipH="1">
            <a:off x="3006353" y="4839810"/>
            <a:ext cx="731520" cy="457200"/>
            <a:chOff x="2237894" y="3120666"/>
            <a:chExt cx="731520" cy="457200"/>
          </a:xfrm>
          <a:solidFill>
            <a:schemeClr val="accent6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AD224E0-C0DF-19D1-CF76-513C8C8765B0}"/>
                </a:ext>
              </a:extLst>
            </p:cNvPr>
            <p:cNvSpPr/>
            <p:nvPr/>
          </p:nvSpPr>
          <p:spPr>
            <a:xfrm>
              <a:off x="2512214" y="3120666"/>
              <a:ext cx="457200" cy="457200"/>
            </a:xfrm>
            <a:prstGeom prst="ellipse">
              <a:avLst/>
            </a:prstGeom>
            <a:grpFill/>
            <a:ln w="444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4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B6100CD-F33C-45D8-D63A-C1BF803E9167}"/>
                </a:ext>
              </a:extLst>
            </p:cNvPr>
            <p:cNvCxnSpPr/>
            <p:nvPr/>
          </p:nvCxnSpPr>
          <p:spPr>
            <a:xfrm>
              <a:off x="2237894" y="3349266"/>
              <a:ext cx="274320" cy="0"/>
            </a:xfrm>
            <a:prstGeom prst="line">
              <a:avLst/>
            </a:prstGeom>
            <a:grpFill/>
            <a:ln w="44450" cap="rnd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110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1BDA8-DD2B-664B-959A-3030B366A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97279"/>
            <a:ext cx="5760720" cy="493776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Reports are aggregates of analysis results for concise viewing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VERIFI can make: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Better Plants Reports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Better Climate Challenge Reports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Better Plants Water Reports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Energy Performance Reports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Data Overview Reports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Select a company-level analysis to make an automated report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D863F-7A13-4FEF-AEF0-CCB0051EC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Company-Level Reports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F05DE99-A1C8-81DD-3213-85371C27078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21400" t="10844" r="7012" b="49185"/>
          <a:stretch/>
        </p:blipFill>
        <p:spPr>
          <a:xfrm>
            <a:off x="5943600" y="1189038"/>
            <a:ext cx="5486400" cy="36274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3082D8-41AB-D6D6-2350-E066E221B5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000" t="-10000" r="-10000" b="-10000"/>
          <a:stretch/>
        </p:blipFill>
        <p:spPr>
          <a:xfrm>
            <a:off x="5212080" y="45720"/>
            <a:ext cx="685800" cy="685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D87F05-6099-FCA1-5B6D-0549E22751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164"/>
          <a:stretch/>
        </p:blipFill>
        <p:spPr>
          <a:xfrm>
            <a:off x="6448540" y="3840480"/>
            <a:ext cx="5486400" cy="23106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608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161FF-7AB1-BC6C-630C-BDDBECD49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DOE Software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4343B-1B0A-3005-5271-D05917657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Helpful software tools developed for the industrial sector.</a:t>
            </a:r>
          </a:p>
        </p:txBody>
      </p:sp>
    </p:spTree>
    <p:extLst>
      <p:ext uri="{BB962C8B-B14F-4D97-AF65-F5344CB8AC3E}">
        <p14:creationId xmlns:p14="http://schemas.microsoft.com/office/powerpoint/2010/main" val="3922649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2ED49-45A4-0EF2-F087-93B021B95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u="sng" dirty="0"/>
              <a:t>MEASUR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FREE, Open-source software suite to analyze energy saving opportunities for industrial equipment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Six assessment types: </a:t>
            </a:r>
            <a:br>
              <a:rPr lang="en-US" dirty="0"/>
            </a:br>
            <a:r>
              <a:rPr lang="en-US" dirty="0"/>
              <a:t>pumps, process heating, fans, steam, wastewater, and compressed air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Motor and pump inventories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Energy treasure hunt module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80 stand-alone calculators for simple calculations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Web, mobile, and desktop versions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Can be used internationally</a:t>
            </a:r>
          </a:p>
        </p:txBody>
      </p:sp>
      <p:pic>
        <p:nvPicPr>
          <p:cNvPr id="9" name="Content Placeholder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5707073-1F38-CE0E-2232-DECBFD37EEB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13" y="1637943"/>
            <a:ext cx="5715000" cy="2842617"/>
          </a:xfrm>
          <a:ln w="12700">
            <a:solidFill>
              <a:schemeClr val="bg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238A3-5BE6-DACD-6144-FE0E6CE1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DOE Software Resources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E21B55-DBDE-FCD7-A930-6E6C4B3CC52D}"/>
              </a:ext>
            </a:extLst>
          </p:cNvPr>
          <p:cNvSpPr/>
          <p:nvPr/>
        </p:nvSpPr>
        <p:spPr>
          <a:xfrm>
            <a:off x="6543993" y="4764166"/>
            <a:ext cx="5120640" cy="911781"/>
          </a:xfrm>
          <a:prstGeom prst="roundRect">
            <a:avLst>
              <a:gd name="adj" fmla="val 10050"/>
            </a:avLst>
          </a:prstGeom>
          <a:ln w="38100">
            <a:solidFill>
              <a:schemeClr val="bg2">
                <a:lumMod val="75000"/>
              </a:schemeClr>
            </a:solidFill>
          </a:ln>
        </p:spPr>
        <p:txBody>
          <a:bodyPr wrap="square" lIns="18288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Download at </a:t>
            </a:r>
            <a:r>
              <a:rPr lang="en-US" sz="1600" dirty="0">
                <a:hlinkClick r:id="rId3"/>
              </a:rPr>
              <a:t>https://ornl-amo.github.io/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Visit </a:t>
            </a:r>
            <a:r>
              <a:rPr lang="en-US" sz="1600" dirty="0">
                <a:hlinkClick r:id="rId4"/>
              </a:rPr>
              <a:t>https://measur.ornl.gov/</a:t>
            </a:r>
            <a:r>
              <a:rPr lang="en-US" sz="1600" dirty="0"/>
              <a:t> in your web browser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Type “ORNL MEASUR” in your web search</a:t>
            </a: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4D186399-CE67-0186-C209-1BAC45DA8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3657600"/>
            <a:ext cx="914400" cy="9144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9BD451-E57C-3B88-6CEE-AFF059760915}"/>
              </a:ext>
            </a:extLst>
          </p:cNvPr>
          <p:cNvSpPr/>
          <p:nvPr/>
        </p:nvSpPr>
        <p:spPr>
          <a:xfrm>
            <a:off x="2120141" y="918200"/>
            <a:ext cx="2979420" cy="52006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System Level Analysis!</a:t>
            </a:r>
          </a:p>
        </p:txBody>
      </p:sp>
    </p:spTree>
    <p:extLst>
      <p:ext uri="{BB962C8B-B14F-4D97-AF65-F5344CB8AC3E}">
        <p14:creationId xmlns:p14="http://schemas.microsoft.com/office/powerpoint/2010/main" val="1502710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61F80-88CA-21BC-A352-022384F0C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u="sng" dirty="0"/>
              <a:t>Choose your Own Solution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Can you decarbonize this industrial facility?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Interactive game that highlights the challenges of reducing GHG emissions at a manufacturing facility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Play as an automotive industry decarbonization team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Goal is to reduce emissions by 50% within 10 years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Choose projects, watch your budget, overcome hurdles, find rebates, reduce emissions!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069B74D-4BE2-45A8-ADA4-47850C4D02D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46813" y="1554480"/>
            <a:ext cx="5715000" cy="3594919"/>
          </a:xfrm>
          <a:ln w="12700">
            <a:solidFill>
              <a:schemeClr val="bg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ACB0A-4F6C-CB42-18E3-7DA5F454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DOE Software Resources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B54215-2E5F-3F7B-E737-CAA56E373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5680" y="4297680"/>
            <a:ext cx="914400" cy="9144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2414DE0-9E9C-FD0C-7D2D-6A4BF3CA4C58}"/>
              </a:ext>
            </a:extLst>
          </p:cNvPr>
          <p:cNvSpPr/>
          <p:nvPr/>
        </p:nvSpPr>
        <p:spPr>
          <a:xfrm>
            <a:off x="7504113" y="5386647"/>
            <a:ext cx="3200400" cy="358200"/>
          </a:xfrm>
          <a:prstGeom prst="roundRect">
            <a:avLst>
              <a:gd name="adj" fmla="val 10050"/>
            </a:avLst>
          </a:prstGeom>
          <a:ln w="38100">
            <a:solidFill>
              <a:schemeClr val="bg2">
                <a:lumMod val="75000"/>
              </a:schemeClr>
            </a:solidFill>
          </a:ln>
        </p:spPr>
        <p:txBody>
          <a:bodyPr wrap="square" lIns="182880" anchor="ctr">
            <a:spAutoFit/>
          </a:bodyPr>
          <a:lstStyle/>
          <a:p>
            <a:pPr algn="ctr"/>
            <a:r>
              <a:rPr lang="en-US" sz="1600" dirty="0"/>
              <a:t>Play at </a:t>
            </a:r>
            <a:r>
              <a:rPr lang="en-US" sz="1600" dirty="0">
                <a:hlinkClick r:id="rId4"/>
              </a:rPr>
              <a:t>https://cyos.ornl.gov/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3697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573;p2">
            <a:extLst>
              <a:ext uri="{FF2B5EF4-FFF2-40B4-BE49-F238E27FC236}">
                <a16:creationId xmlns:a16="http://schemas.microsoft.com/office/drawing/2014/main" id="{73F15D97-E7EB-43ED-8535-C621DF309FAB}"/>
              </a:ext>
            </a:extLst>
          </p:cNvPr>
          <p:cNvSpPr txBox="1"/>
          <p:nvPr/>
        </p:nvSpPr>
        <p:spPr>
          <a:xfrm>
            <a:off x="11534776" y="91440"/>
            <a:ext cx="844953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18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54585A">
                  <a:lumMod val="50000"/>
                </a:srgb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953F95-37D2-4115-83D6-AA715228541F}"/>
              </a:ext>
            </a:extLst>
          </p:cNvPr>
          <p:cNvSpPr/>
          <p:nvPr/>
        </p:nvSpPr>
        <p:spPr>
          <a:xfrm>
            <a:off x="3992880" y="3566160"/>
            <a:ext cx="4206240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Questions?</a:t>
            </a:r>
          </a:p>
        </p:txBody>
      </p:sp>
      <p:pic>
        <p:nvPicPr>
          <p:cNvPr id="5" name="Graphic 4" descr="Badge Question Mark with solid fill">
            <a:extLst>
              <a:ext uri="{FF2B5EF4-FFF2-40B4-BE49-F238E27FC236}">
                <a16:creationId xmlns:a16="http://schemas.microsoft.com/office/drawing/2014/main" id="{977EC940-334A-9D67-205E-F0E1845AA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0200" y="219456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06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8E746-82A8-B093-5ABA-7A2A63465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97279"/>
            <a:ext cx="6327058" cy="493776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Normalize manufacturing energy use and generation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Identify potential savings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Help reduce losses in key manufacturing systems (~4.7 QBTU as of 2018)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Identify high performing and low performing facilities with biggest impact on company-level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Simple analysis tools for absolute, intensity, and regression-based targets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7B08CB-F7DA-DE2E-4255-3834C6509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VERIFI can help Energy Managers</a:t>
            </a:r>
          </a:p>
        </p:txBody>
      </p:sp>
      <p:pic>
        <p:nvPicPr>
          <p:cNvPr id="5" name="Content Placeholder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D45FBA3-6AA0-42AE-89F4-CA5DF7D4790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658" y="1252391"/>
            <a:ext cx="5486400" cy="42418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212298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43AEC-05C8-4D52-D62A-F49F4002A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97279"/>
            <a:ext cx="5943600" cy="4937760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Track direct stationary (Scope 1) and indirect (Scope 2) emissions</a:t>
            </a:r>
          </a:p>
          <a:p>
            <a:pPr marL="914400" lvl="1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Including Fugitive/Process and </a:t>
            </a:r>
            <a:br>
              <a:rPr lang="en-US" dirty="0"/>
            </a:br>
            <a:r>
              <a:rPr lang="en-US" dirty="0"/>
              <a:t>Mobile Emissions!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Automatic EPA eGRID subregion emission factors based on ZIP code</a:t>
            </a:r>
          </a:p>
          <a:p>
            <a:pPr marL="914400" lvl="1" indent="-347472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Including residual mix for market-based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Emission factors for common fuels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Custom emission factors for electricity or fuels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71D58-2EA2-C42D-34A2-3789D540E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VERIFI can help Sustainability Teams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DF203C-72E5-DB67-E2F7-67BDBA30928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828800"/>
            <a:ext cx="5943600" cy="2955925"/>
          </a:xfrm>
          <a:prstGeom prst="rect">
            <a:avLst/>
          </a:prstGeom>
          <a:ln w="1905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146207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4A458-3A16-3F1F-A272-C6D1E0771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 Key Features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60B878-3F6C-4DC2-E4BA-F6B7FB80C0EE}"/>
              </a:ext>
            </a:extLst>
          </p:cNvPr>
          <p:cNvSpPr txBox="1"/>
          <p:nvPr/>
        </p:nvSpPr>
        <p:spPr>
          <a:xfrm>
            <a:off x="457200" y="3017520"/>
            <a:ext cx="2743200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/>
              <a:t>Tracking Utility Data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dirty="0"/>
              <a:t>Track energy usage, utility costs, and GHG emissions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dirty="0"/>
              <a:t>Monitor facility and company level progress on energy and GHG emission reduction goals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DCE6B8-F874-C0A6-1E0E-4AEE5619414B}"/>
              </a:ext>
            </a:extLst>
          </p:cNvPr>
          <p:cNvSpPr txBox="1"/>
          <p:nvPr/>
        </p:nvSpPr>
        <p:spPr>
          <a:xfrm>
            <a:off x="3302000" y="3017520"/>
            <a:ext cx="2743200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/>
              <a:t>Data Visualization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dirty="0"/>
              <a:t>Easily identify unusual usage or high energy costs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dirty="0"/>
              <a:t>Determine correlation between energy use and relevant variables such as production or weather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2D0129-29BB-D43F-1FB2-DAD9BF7A2EF9}"/>
              </a:ext>
            </a:extLst>
          </p:cNvPr>
          <p:cNvSpPr txBox="1"/>
          <p:nvPr/>
        </p:nvSpPr>
        <p:spPr>
          <a:xfrm>
            <a:off x="6146800" y="3017520"/>
            <a:ext cx="27432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/>
              <a:t>Analysis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dirty="0"/>
              <a:t>Automatic weather data based on facility location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dirty="0"/>
              <a:t>Simple regression modeling to track energy intensity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dirty="0"/>
              <a:t>Carbon and GHG emission performance analysis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E41730-242F-6C73-5992-F11EAA244110}"/>
              </a:ext>
            </a:extLst>
          </p:cNvPr>
          <p:cNvSpPr txBox="1"/>
          <p:nvPr/>
        </p:nvSpPr>
        <p:spPr>
          <a:xfrm>
            <a:off x="8991600" y="3017520"/>
            <a:ext cx="274320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/>
              <a:t>Reporting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dirty="0"/>
              <a:t>Automatically create annual reports for the Better Plants and Climate Challenge programs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dirty="0"/>
              <a:t>Create automatic performance reports</a:t>
            </a:r>
          </a:p>
        </p:txBody>
      </p:sp>
      <p:pic>
        <p:nvPicPr>
          <p:cNvPr id="4" name="Graphic 3" descr="Statistics with solid fill">
            <a:extLst>
              <a:ext uri="{FF2B5EF4-FFF2-40B4-BE49-F238E27FC236}">
                <a16:creationId xmlns:a16="http://schemas.microsoft.com/office/drawing/2014/main" id="{A3A72164-4051-5913-91AD-A412B630B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3500" y="1371600"/>
            <a:ext cx="1600200" cy="1600200"/>
          </a:xfrm>
          <a:prstGeom prst="rect">
            <a:avLst/>
          </a:prstGeom>
        </p:spPr>
      </p:pic>
      <p:pic>
        <p:nvPicPr>
          <p:cNvPr id="7" name="Graphic 6" descr="Research with solid fill">
            <a:extLst>
              <a:ext uri="{FF2B5EF4-FFF2-40B4-BE49-F238E27FC236}">
                <a16:creationId xmlns:a16="http://schemas.microsoft.com/office/drawing/2014/main" id="{15610D3B-F445-8C1C-B290-45352757B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18300" y="1371600"/>
            <a:ext cx="1600200" cy="1600200"/>
          </a:xfrm>
          <a:prstGeom prst="rect">
            <a:avLst/>
          </a:prstGeom>
        </p:spPr>
      </p:pic>
      <p:pic>
        <p:nvPicPr>
          <p:cNvPr id="10" name="Graphic 9" descr="Document with solid fill">
            <a:extLst>
              <a:ext uri="{FF2B5EF4-FFF2-40B4-BE49-F238E27FC236}">
                <a16:creationId xmlns:a16="http://schemas.microsoft.com/office/drawing/2014/main" id="{D78459C4-9606-6AE0-90A8-54DF5C8F0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63100" y="1371600"/>
            <a:ext cx="1600200" cy="1600200"/>
          </a:xfrm>
          <a:prstGeom prst="rect">
            <a:avLst/>
          </a:prstGeom>
        </p:spPr>
      </p:pic>
      <p:pic>
        <p:nvPicPr>
          <p:cNvPr id="15" name="Graphic 14" descr="Hierarchy with solid fill">
            <a:extLst>
              <a:ext uri="{FF2B5EF4-FFF2-40B4-BE49-F238E27FC236}">
                <a16:creationId xmlns:a16="http://schemas.microsoft.com/office/drawing/2014/main" id="{24E96183-141F-0D66-2D26-7E469D7E1A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8700" y="13716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81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8D766-F3D0-441A-834E-839F4B979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rIns="0">
            <a:normAutofit/>
          </a:bodyPr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dirty="0"/>
              <a:t>Company and facility-level energy analysis tool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dirty="0"/>
              <a:t>Utility bill tracking and visualization tool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Automatic calendarization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Annual costs, energy use, carbon emissions, and water use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dirty="0"/>
              <a:t>Helps energy management teams track and understand their energy use and emissions output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108C22-9527-42E3-87EA-7E2ED99BF05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lIns="0" rIns="0">
            <a:normAutofit/>
          </a:bodyPr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dirty="0"/>
              <a:t>Available for “Beta” testing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Replacement for legacy EnPI tool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Incorporate other DOE facility-level tools into a single program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Regular updates for development and to improve functionality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Updates will not affect data in already in the tool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6927A-5D96-48C1-9604-B2A261250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VERIFI Tool Highlights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F40BFF-8F0B-4885-96B1-2485CFB83A89}"/>
              </a:ext>
            </a:extLst>
          </p:cNvPr>
          <p:cNvGrpSpPr/>
          <p:nvPr/>
        </p:nvGrpSpPr>
        <p:grpSpPr>
          <a:xfrm>
            <a:off x="6706748" y="4980597"/>
            <a:ext cx="4508747" cy="1054443"/>
            <a:chOff x="6387550" y="4653475"/>
            <a:chExt cx="4508747" cy="10544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78D595-1B5D-4E92-BA99-261E8F713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87550" y="4653475"/>
              <a:ext cx="3282834" cy="105444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F04BF8-8BD8-4487-9EF9-6CE1882CF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24753" y="4656358"/>
              <a:ext cx="1071544" cy="1051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6186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98A089-BFBC-86D1-9E01-165A478FB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97279"/>
            <a:ext cx="6217920" cy="4937760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Beta version released in early 2023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Updates will occur often</a:t>
            </a:r>
          </a:p>
          <a:p>
            <a:pPr marL="914400" lvl="1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Notification of updates if connected to the internet</a:t>
            </a:r>
          </a:p>
          <a:p>
            <a:pPr marL="914400" lvl="1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Please report bugs to: </a:t>
            </a:r>
            <a:r>
              <a:rPr lang="en-US" dirty="0">
                <a:hlinkClick r:id="rId2"/>
              </a:rPr>
              <a:t>verifi-help@ornl.gov</a:t>
            </a:r>
            <a:r>
              <a:rPr lang="en-US" dirty="0"/>
              <a:t>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Download from ORNL GitHub</a:t>
            </a:r>
          </a:p>
          <a:p>
            <a:pPr marL="914400" lvl="1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Uninstalling will delete your data!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If using online:</a:t>
            </a:r>
          </a:p>
          <a:p>
            <a:pPr marL="914400" lvl="1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Webpage may need a “hard refresh” to see latest update</a:t>
            </a:r>
          </a:p>
          <a:p>
            <a:pPr marL="914400" lvl="1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Cleaning your cache will delete your data!</a:t>
            </a:r>
          </a:p>
        </p:txBody>
      </p:sp>
      <p:pic>
        <p:nvPicPr>
          <p:cNvPr id="12" name="Content Placeholder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CB9266D-52E2-02BD-0AEE-7DCFA858680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06" y="1828800"/>
            <a:ext cx="5486400" cy="2728912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70D67F-DC11-D93B-4D28-F00EE2615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Find VERIFI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B48410-129D-392B-DD0B-7BCA465EB9FD}"/>
              </a:ext>
            </a:extLst>
          </p:cNvPr>
          <p:cNvSpPr/>
          <p:nvPr/>
        </p:nvSpPr>
        <p:spPr>
          <a:xfrm>
            <a:off x="6476306" y="4846320"/>
            <a:ext cx="5486400" cy="976908"/>
          </a:xfrm>
          <a:prstGeom prst="roundRect">
            <a:avLst>
              <a:gd name="adj" fmla="val 10050"/>
            </a:avLst>
          </a:prstGeom>
          <a:ln w="38100">
            <a:solidFill>
              <a:schemeClr val="bg2">
                <a:lumMod val="75000"/>
              </a:schemeClr>
            </a:solidFill>
          </a:ln>
        </p:spPr>
        <p:txBody>
          <a:bodyPr wrap="square" lIns="22860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Download at </a:t>
            </a:r>
            <a:r>
              <a:rPr lang="en-US" dirty="0">
                <a:hlinkClick r:id="rId4"/>
              </a:rPr>
              <a:t>https://ornl-amo.github.io/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Visit </a:t>
            </a:r>
            <a:r>
              <a:rPr lang="en-US" dirty="0">
                <a:hlinkClick r:id="rId5"/>
              </a:rPr>
              <a:t>https://verifi.ornl.gov/</a:t>
            </a:r>
            <a:r>
              <a:rPr lang="en-US" dirty="0"/>
              <a:t> in your web browser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Type “ORNL VERIFI” in your web search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4D6529-BE0F-5EC1-080F-436CA24F88C2}"/>
              </a:ext>
            </a:extLst>
          </p:cNvPr>
          <p:cNvSpPr>
            <a:spLocks noChangeAspect="1"/>
          </p:cNvSpPr>
          <p:nvPr/>
        </p:nvSpPr>
        <p:spPr>
          <a:xfrm>
            <a:off x="8362493" y="1888620"/>
            <a:ext cx="1258214" cy="365760"/>
          </a:xfrm>
          <a:prstGeom prst="roundRect">
            <a:avLst>
              <a:gd name="adj" fmla="val 6250"/>
            </a:avLst>
          </a:prstGeom>
          <a:blipFill>
            <a:blip r:embed="rId6"/>
            <a:stretch>
              <a:fillRect/>
            </a:stretch>
          </a:blip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2A8DAE-49C7-7947-FF81-33A164BBECF1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8991600" y="2254380"/>
            <a:ext cx="314325" cy="4095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13148F8-393D-1757-2592-F4B28DCC5D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5680" y="3749040"/>
            <a:ext cx="914400" cy="9144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06905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0C746-D51A-B2C1-8548-C1180FE04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E679F-7E4B-15F1-5067-E1C142B518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Getting data into the tool and visualizing your usage.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F1D244-0092-40C4-AB12-4E6794A3DD96}"/>
              </a:ext>
            </a:extLst>
          </p:cNvPr>
          <p:cNvGrpSpPr/>
          <p:nvPr/>
        </p:nvGrpSpPr>
        <p:grpSpPr>
          <a:xfrm>
            <a:off x="3841626" y="960140"/>
            <a:ext cx="4508747" cy="1054443"/>
            <a:chOff x="6387550" y="4653475"/>
            <a:chExt cx="4508747" cy="10544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B4A8E4-4504-5ABD-918C-D71D57676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87550" y="4653475"/>
              <a:ext cx="3282834" cy="105444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05BC17-4CDD-4926-560C-C53453EA5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24753" y="4656358"/>
              <a:ext cx="1071544" cy="1051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5795166"/>
      </p:ext>
    </p:extLst>
  </p:cSld>
  <p:clrMapOvr>
    <a:masterClrMapping/>
  </p:clrMapOvr>
</p:sld>
</file>

<file path=ppt/theme/theme1.xml><?xml version="1.0" encoding="utf-8"?>
<a:theme xmlns:a="http://schemas.openxmlformats.org/drawingml/2006/main" name="2_EERE PPT_widescreen">
  <a:themeElements>
    <a:clrScheme name="EERE 2017">
      <a:dk1>
        <a:srgbClr val="000000"/>
      </a:dk1>
      <a:lt1>
        <a:sysClr val="window" lastClr="FFFFFF"/>
      </a:lt1>
      <a:dk2>
        <a:srgbClr val="5E6A7B"/>
      </a:dk2>
      <a:lt2>
        <a:srgbClr val="EEECE1"/>
      </a:lt2>
      <a:accent1>
        <a:srgbClr val="6ABC45"/>
      </a:accent1>
      <a:accent2>
        <a:srgbClr val="FFCB06"/>
      </a:accent2>
      <a:accent3>
        <a:srgbClr val="00A8DF"/>
      </a:accent3>
      <a:accent4>
        <a:srgbClr val="005C82"/>
      </a:accent4>
      <a:accent5>
        <a:srgbClr val="017A3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oftware Projects Management FY24.pptx" id="{7BF9B3B2-A220-416F-9454-492955268895}" vid="{DE9EB521-22E3-49C4-AE02-074A8E77F12D}"/>
    </a:ext>
  </a:extLst>
</a:theme>
</file>

<file path=ppt/theme/theme2.xml><?xml version="1.0" encoding="utf-8"?>
<a:theme xmlns:a="http://schemas.openxmlformats.org/drawingml/2006/main" name="2_EERE PPT">
  <a:themeElements>
    <a:clrScheme name="EERE 2017">
      <a:dk1>
        <a:srgbClr val="000000"/>
      </a:dk1>
      <a:lt1>
        <a:sysClr val="window" lastClr="FFFFFF"/>
      </a:lt1>
      <a:dk2>
        <a:srgbClr val="5E6A7B"/>
      </a:dk2>
      <a:lt2>
        <a:srgbClr val="EEECE1"/>
      </a:lt2>
      <a:accent1>
        <a:srgbClr val="6ABC45"/>
      </a:accent1>
      <a:accent2>
        <a:srgbClr val="FFCB06"/>
      </a:accent2>
      <a:accent3>
        <a:srgbClr val="00A8DF"/>
      </a:accent3>
      <a:accent4>
        <a:srgbClr val="005C82"/>
      </a:accent4>
      <a:accent5>
        <a:srgbClr val="017A3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oftware Projects Management FY24.pptx" id="{7BF9B3B2-A220-416F-9454-492955268895}" vid="{D7B9F3AC-35F3-46E8-912B-072D9F20F1D1}"/>
    </a:ext>
  </a:extLst>
</a:theme>
</file>

<file path=ppt/theme/theme3.xml><?xml version="1.0" encoding="utf-8"?>
<a:theme xmlns:a="http://schemas.openxmlformats.org/drawingml/2006/main" name="5_EERE PPT">
  <a:themeElements>
    <a:clrScheme name="EERE 2017">
      <a:dk1>
        <a:srgbClr val="000000"/>
      </a:dk1>
      <a:lt1>
        <a:sysClr val="window" lastClr="FFFFFF"/>
      </a:lt1>
      <a:dk2>
        <a:srgbClr val="5E6A7B"/>
      </a:dk2>
      <a:lt2>
        <a:srgbClr val="EEECE1"/>
      </a:lt2>
      <a:accent1>
        <a:srgbClr val="6ABC45"/>
      </a:accent1>
      <a:accent2>
        <a:srgbClr val="FFCB06"/>
      </a:accent2>
      <a:accent3>
        <a:srgbClr val="00A8DF"/>
      </a:accent3>
      <a:accent4>
        <a:srgbClr val="005C82"/>
      </a:accent4>
      <a:accent5>
        <a:srgbClr val="017A3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oftware Projects Management FY24.pptx" id="{7BF9B3B2-A220-416F-9454-492955268895}" vid="{5CA9CF77-546D-4618-AE1E-C43B659B0CE9}"/>
    </a:ext>
  </a:extLst>
</a:theme>
</file>

<file path=ppt/theme/theme4.xml><?xml version="1.0" encoding="utf-8"?>
<a:theme xmlns:a="http://schemas.openxmlformats.org/drawingml/2006/main" name="021414_DOE_Final_PPT">
  <a:themeElements>
    <a:clrScheme name="Custom 2">
      <a:dk1>
        <a:srgbClr val="1D428A"/>
      </a:dk1>
      <a:lt1>
        <a:srgbClr val="FFFFFF"/>
      </a:lt1>
      <a:dk2>
        <a:srgbClr val="00A2DF"/>
      </a:dk2>
      <a:lt2>
        <a:srgbClr val="54585A"/>
      </a:lt2>
      <a:accent1>
        <a:srgbClr val="1D418A"/>
      </a:accent1>
      <a:accent2>
        <a:srgbClr val="319B3C"/>
      </a:accent2>
      <a:accent3>
        <a:srgbClr val="00A3E0"/>
      </a:accent3>
      <a:accent4>
        <a:srgbClr val="52565A"/>
      </a:accent4>
      <a:accent5>
        <a:srgbClr val="A2A9AF"/>
      </a:accent5>
      <a:accent6>
        <a:srgbClr val="A3AAAF"/>
      </a:accent6>
      <a:hlink>
        <a:srgbClr val="3357FF"/>
      </a:hlink>
      <a:folHlink>
        <a:srgbClr val="53575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-Kickoff Presentation - BCC - 2021118.pptx" id="{AE92F885-247C-4E22-B5FB-30FB73E8365A}" vid="{F27E3510-7F65-452B-9812-A30BB5B6A69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Better Plants rough 16-9 theme</Template>
  <TotalTime>25808</TotalTime>
  <Words>1983</Words>
  <Application>Microsoft Office PowerPoint</Application>
  <PresentationFormat>Widescreen</PresentationFormat>
  <Paragraphs>321</Paragraphs>
  <Slides>37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ＭＳ Ｐゴシック</vt:lpstr>
      <vt:lpstr>Arial</vt:lpstr>
      <vt:lpstr>Arial Narrow</vt:lpstr>
      <vt:lpstr>Avenir</vt:lpstr>
      <vt:lpstr>Calibri</vt:lpstr>
      <vt:lpstr>Courier New</vt:lpstr>
      <vt:lpstr>Franklin Gothic Book</vt:lpstr>
      <vt:lpstr>Franklin Gothic Medium</vt:lpstr>
      <vt:lpstr>Wingdings</vt:lpstr>
      <vt:lpstr>2_EERE PPT_widescreen</vt:lpstr>
      <vt:lpstr>2_EERE PPT</vt:lpstr>
      <vt:lpstr>5_EERE PPT</vt:lpstr>
      <vt:lpstr>021414_DOE_Final_PPT</vt:lpstr>
      <vt:lpstr>VERIFI: A Software Tool for Tracking Industrial Utility Data</vt:lpstr>
      <vt:lpstr>DOE Industrial Software Tools</vt:lpstr>
      <vt:lpstr>VERIFI is an Integrated Energy Tracking Tool</vt:lpstr>
      <vt:lpstr>How VERIFI can help Energy Managers</vt:lpstr>
      <vt:lpstr>How VERIFI can help Sustainability Teams</vt:lpstr>
      <vt:lpstr>VERIFI Key Features</vt:lpstr>
      <vt:lpstr>VERIFI Tool Highlights</vt:lpstr>
      <vt:lpstr>How to Find VERIFI</vt:lpstr>
      <vt:lpstr>Setup Overview</vt:lpstr>
      <vt:lpstr>First Time Starting VERIFI</vt:lpstr>
      <vt:lpstr>VERIFI Account Setup</vt:lpstr>
      <vt:lpstr>VERIFI Facility Setup</vt:lpstr>
      <vt:lpstr>Basic VERIFI Layout</vt:lpstr>
      <vt:lpstr>Importing Data into VERIFI</vt:lpstr>
      <vt:lpstr>Importing Data into VERIFI – Excel Template</vt:lpstr>
      <vt:lpstr>Importing Data into VERIFI – Data Wizard</vt:lpstr>
      <vt:lpstr>Importing Data into VERIFI – Manual Entry</vt:lpstr>
      <vt:lpstr>Adding Custom Emission Factors</vt:lpstr>
      <vt:lpstr>Explore Facility Usage</vt:lpstr>
      <vt:lpstr>Explore Company Usage</vt:lpstr>
      <vt:lpstr>Analysis Overview</vt:lpstr>
      <vt:lpstr>What do I need to perform an analysis?</vt:lpstr>
      <vt:lpstr>What kinds of analysis and reports can VERIFI do?</vt:lpstr>
      <vt:lpstr>Calendarizing Data in VERIFI</vt:lpstr>
      <vt:lpstr>Grouping Meters for Analysis in VERIFI</vt:lpstr>
      <vt:lpstr>Automated Weather Data in VERIFI</vt:lpstr>
      <vt:lpstr>Visualizing Data in VERIFI</vt:lpstr>
      <vt:lpstr>What are facility-level analyses?</vt:lpstr>
      <vt:lpstr>Completing a Facility-Level Analysis</vt:lpstr>
      <vt:lpstr>Making Facility-Level Reports</vt:lpstr>
      <vt:lpstr>What are company-level analyses?</vt:lpstr>
      <vt:lpstr>Completing a Company-Level Analysis</vt:lpstr>
      <vt:lpstr>Making Company-Level Reports</vt:lpstr>
      <vt:lpstr>Other DOE Software Tools</vt:lpstr>
      <vt:lpstr>Other DOE Software Resources</vt:lpstr>
      <vt:lpstr>Other DOE Software 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Armstrong, Kristina O.</dc:creator>
  <cp:lastModifiedBy>Armstrong, Kristina</cp:lastModifiedBy>
  <cp:revision>188</cp:revision>
  <dcterms:created xsi:type="dcterms:W3CDTF">2019-05-13T14:32:30Z</dcterms:created>
  <dcterms:modified xsi:type="dcterms:W3CDTF">2025-02-24T15:49:40Z</dcterms:modified>
</cp:coreProperties>
</file>