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1165" r:id="rId2"/>
    <p:sldId id="5035" r:id="rId3"/>
    <p:sldId id="1183" r:id="rId4"/>
    <p:sldId id="1184" r:id="rId5"/>
    <p:sldId id="268" r:id="rId6"/>
    <p:sldId id="263" r:id="rId7"/>
    <p:sldId id="324" r:id="rId8"/>
    <p:sldId id="583" r:id="rId9"/>
    <p:sldId id="1144" r:id="rId10"/>
    <p:sldId id="1140" r:id="rId11"/>
    <p:sldId id="1142" r:id="rId12"/>
    <p:sldId id="5037" r:id="rId13"/>
    <p:sldId id="5036" r:id="rId14"/>
    <p:sldId id="5038" r:id="rId15"/>
    <p:sldId id="5040" r:id="rId16"/>
    <p:sldId id="5041" r:id="rId17"/>
    <p:sldId id="1122" r:id="rId18"/>
    <p:sldId id="1160" r:id="rId19"/>
    <p:sldId id="279" r:id="rId20"/>
    <p:sldId id="584" r:id="rId21"/>
    <p:sldId id="585" r:id="rId22"/>
    <p:sldId id="578" r:id="rId23"/>
    <p:sldId id="1161" r:id="rId24"/>
    <p:sldId id="1180" r:id="rId25"/>
    <p:sldId id="570" r:id="rId26"/>
    <p:sldId id="1108" r:id="rId27"/>
    <p:sldId id="571" r:id="rId28"/>
    <p:sldId id="1128" r:id="rId29"/>
    <p:sldId id="1173" r:id="rId30"/>
    <p:sldId id="1172" r:id="rId31"/>
    <p:sldId id="5039" r:id="rId32"/>
    <p:sldId id="1166" r:id="rId33"/>
    <p:sldId id="1167" r:id="rId34"/>
    <p:sldId id="1169" r:id="rId35"/>
    <p:sldId id="1168" r:id="rId36"/>
    <p:sldId id="1141" r:id="rId37"/>
    <p:sldId id="1138" r:id="rId38"/>
    <p:sldId id="1137" r:id="rId39"/>
    <p:sldId id="579" r:id="rId40"/>
    <p:sldId id="1175" r:id="rId41"/>
    <p:sldId id="1177" r:id="rId42"/>
    <p:sldId id="1178" r:id="rId43"/>
    <p:sldId id="1136" r:id="rId44"/>
    <p:sldId id="265" r:id="rId45"/>
    <p:sldId id="266" r:id="rId4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MEASUR Introduction" id="{76491B8C-1172-4F42-960F-A3511AEF565E}">
          <p14:sldIdLst>
            <p14:sldId id="1165"/>
            <p14:sldId id="5035"/>
            <p14:sldId id="1183"/>
            <p14:sldId id="1184"/>
            <p14:sldId id="268"/>
            <p14:sldId id="263"/>
          </p14:sldIdLst>
        </p14:section>
        <p14:section name="MEASUR Demo" id="{D046EA89-5D79-425B-8605-B2C89828AF01}">
          <p14:sldIdLst>
            <p14:sldId id="324"/>
            <p14:sldId id="583"/>
            <p14:sldId id="1144"/>
            <p14:sldId id="1140"/>
            <p14:sldId id="1142"/>
            <p14:sldId id="5037"/>
            <p14:sldId id="5036"/>
            <p14:sldId id="5038"/>
            <p14:sldId id="5040"/>
            <p14:sldId id="5041"/>
            <p14:sldId id="1122"/>
          </p14:sldIdLst>
        </p14:section>
        <p14:section name="Detailed Walkthrough" id="{D6B01AD7-BB59-4F84-B07B-F5A1FCEE02DB}">
          <p14:sldIdLst>
            <p14:sldId id="1160"/>
            <p14:sldId id="279"/>
            <p14:sldId id="584"/>
            <p14:sldId id="585"/>
            <p14:sldId id="578"/>
            <p14:sldId id="1161"/>
          </p14:sldIdLst>
        </p14:section>
        <p14:section name="Modules" id="{37854DE9-9E47-422F-86D3-C71F1DF8D29C}">
          <p14:sldIdLst>
            <p14:sldId id="1180"/>
            <p14:sldId id="570"/>
            <p14:sldId id="1108"/>
            <p14:sldId id="571"/>
            <p14:sldId id="1128"/>
            <p14:sldId id="1173"/>
            <p14:sldId id="1172"/>
            <p14:sldId id="5039"/>
            <p14:sldId id="1166"/>
            <p14:sldId id="1167"/>
          </p14:sldIdLst>
        </p14:section>
        <p14:section name="Additional Features" id="{9BC741C9-64E7-4AC2-A301-BB312877D9D3}">
          <p14:sldIdLst>
            <p14:sldId id="1169"/>
            <p14:sldId id="1168"/>
            <p14:sldId id="1141"/>
            <p14:sldId id="1138"/>
            <p14:sldId id="1137"/>
            <p14:sldId id="579"/>
            <p14:sldId id="1175"/>
            <p14:sldId id="1177"/>
            <p14:sldId id="1178"/>
          </p14:sldIdLst>
        </p14:section>
        <p14:section name="Conclusion" id="{8A70B804-0715-4408-B2A7-37A14C52F69C}">
          <p14:sldIdLst>
            <p14:sldId id="1136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88774"/>
    <a:srgbClr val="DAEBE8"/>
    <a:srgbClr val="8DBC4E"/>
    <a:srgbClr val="F1F7E9"/>
    <a:srgbClr val="77A6FE"/>
    <a:srgbClr val="E6E9F4"/>
    <a:srgbClr val="364759"/>
    <a:srgbClr val="CBCDD1"/>
    <a:srgbClr val="CD8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5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FC2C9-6C8B-48F8-AA2C-94F2C1675C97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2C017-4130-408D-AC9C-5529FE54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80CD6-F454-43A1-A27E-2DE49F2159ED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615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80CD6-F454-43A1-A27E-2DE49F2159ED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028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ig-Arrow-No-Li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75" y="0"/>
            <a:ext cx="10829925" cy="60376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343" y="2669768"/>
            <a:ext cx="5322844" cy="90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499" y="2439191"/>
            <a:ext cx="5235324" cy="930682"/>
          </a:xfrm>
        </p:spPr>
        <p:txBody>
          <a:bodyPr>
            <a:normAutofit/>
          </a:bodyPr>
          <a:lstStyle>
            <a:lvl1pPr>
              <a:defRPr sz="2600" b="1">
                <a:solidFill>
                  <a:srgbClr val="1D428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845" y="3719795"/>
            <a:ext cx="3965324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3371" y="6099902"/>
            <a:ext cx="1159962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96765A0-4A77-4095-9DE2-590BC67F5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29" y="143300"/>
            <a:ext cx="3779225" cy="2092330"/>
          </a:xfrm>
          <a:prstGeom prst="rect">
            <a:avLst/>
          </a:prstGeom>
        </p:spPr>
      </p:pic>
      <p:pic>
        <p:nvPicPr>
          <p:cNvPr id="11" name="Picture 10" descr="DOE_GREEN_LOGO.psd">
            <a:extLst>
              <a:ext uri="{FF2B5EF4-FFF2-40B4-BE49-F238E27FC236}">
                <a16:creationId xmlns:a16="http://schemas.microsoft.com/office/drawing/2014/main" id="{0D2A6A6E-5CF2-4740-94A9-0A4775E06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23" y="6253764"/>
            <a:ext cx="1316676" cy="4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1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8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132286"/>
            <a:ext cx="12192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61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1" y="0"/>
            <a:ext cx="10134308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Click to edit Master title style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7292"/>
            <a:ext cx="12192000" cy="1309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5760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ig-arr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240" y="-88931"/>
            <a:ext cx="1291216" cy="774731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 flipH="1">
            <a:off x="11778451" y="427641"/>
            <a:ext cx="230451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"/>
            <a:ext cx="10134308" cy="6000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5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18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1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32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28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21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39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5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"/>
            <a:ext cx="109728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ull-BG-RGB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4" b="21373"/>
          <a:stretch/>
        </p:blipFill>
        <p:spPr>
          <a:xfrm>
            <a:off x="1" y="0"/>
            <a:ext cx="1220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0942" y="2719582"/>
            <a:ext cx="8609895" cy="903666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DOE_WHITE_LOGO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300" y="6123200"/>
            <a:ext cx="1179576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62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94" y="320041"/>
            <a:ext cx="5546896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562" y="2001549"/>
            <a:ext cx="5486721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0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-BG-RGB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24" b="21373"/>
          <a:stretch/>
        </p:blipFill>
        <p:spPr>
          <a:xfrm>
            <a:off x="1" y="0"/>
            <a:ext cx="1220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370" y="275567"/>
            <a:ext cx="7648853" cy="71890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" y="1221200"/>
            <a:ext cx="5382684" cy="46915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782734" y="1604964"/>
            <a:ext cx="5782733" cy="40147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DOE_WHITE_LOGO.png">
            <a:extLst>
              <a:ext uri="{FF2B5EF4-FFF2-40B4-BE49-F238E27FC236}">
                <a16:creationId xmlns:a16="http://schemas.microsoft.com/office/drawing/2014/main" id="{7C513A6F-26EF-4578-ADA8-9D4BCAF470B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300" y="6123200"/>
            <a:ext cx="1179576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0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0"/>
            <a:ext cx="10155160" cy="10773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1521" y="934132"/>
            <a:ext cx="5442857" cy="49804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599" y="1487488"/>
            <a:ext cx="5002591" cy="44270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2523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141" y="1600201"/>
            <a:ext cx="524825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7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5214"/>
            <a:ext cx="5386917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5214"/>
            <a:ext cx="5389033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731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ig-arrow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234" y="-166414"/>
            <a:ext cx="2410225" cy="14461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0"/>
            <a:ext cx="10134308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67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flipH="1">
            <a:off x="11491380" y="822325"/>
            <a:ext cx="345017" cy="25816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3371" y="6313712"/>
            <a:ext cx="1171808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69702" y="6044524"/>
            <a:ext cx="601156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A7F6-D5CF-4824-AFC2-6D2D7721E1F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DOE_GREEN_LOGO.psd">
            <a:extLst>
              <a:ext uri="{FF2B5EF4-FFF2-40B4-BE49-F238E27FC236}">
                <a16:creationId xmlns:a16="http://schemas.microsoft.com/office/drawing/2014/main" id="{1E6AE0F8-82E8-48F0-AFCF-DA1D0BF340F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4297" y="6394380"/>
            <a:ext cx="996206" cy="340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116373-DD53-4D62-9ABF-224ECD7C849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0" y="6353011"/>
            <a:ext cx="882504" cy="4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tmp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tm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21" Type="http://schemas.openxmlformats.org/officeDocument/2006/relationships/image" Target="../media/image106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63" Type="http://schemas.openxmlformats.org/officeDocument/2006/relationships/image" Target="../media/image148.png"/><Relationship Id="rId68" Type="http://schemas.openxmlformats.org/officeDocument/2006/relationships/image" Target="../media/image153.png"/><Relationship Id="rId16" Type="http://schemas.openxmlformats.org/officeDocument/2006/relationships/image" Target="../media/image101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66" Type="http://schemas.openxmlformats.org/officeDocument/2006/relationships/image" Target="../media/image151.png"/><Relationship Id="rId74" Type="http://schemas.openxmlformats.org/officeDocument/2006/relationships/image" Target="../media/image159.png"/><Relationship Id="rId5" Type="http://schemas.openxmlformats.org/officeDocument/2006/relationships/image" Target="../media/image90.png"/><Relationship Id="rId61" Type="http://schemas.openxmlformats.org/officeDocument/2006/relationships/image" Target="../media/image146.png"/><Relationship Id="rId19" Type="http://schemas.openxmlformats.org/officeDocument/2006/relationships/image" Target="../media/image10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64" Type="http://schemas.openxmlformats.org/officeDocument/2006/relationships/image" Target="../media/image149.png"/><Relationship Id="rId69" Type="http://schemas.openxmlformats.org/officeDocument/2006/relationships/image" Target="../media/image154.png"/><Relationship Id="rId77" Type="http://schemas.openxmlformats.org/officeDocument/2006/relationships/image" Target="../media/image162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72" Type="http://schemas.openxmlformats.org/officeDocument/2006/relationships/image" Target="../media/image157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Relationship Id="rId46" Type="http://schemas.openxmlformats.org/officeDocument/2006/relationships/image" Target="../media/image131.png"/><Relationship Id="rId59" Type="http://schemas.openxmlformats.org/officeDocument/2006/relationships/image" Target="../media/image144.png"/><Relationship Id="rId67" Type="http://schemas.openxmlformats.org/officeDocument/2006/relationships/image" Target="../media/image152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png"/><Relationship Id="rId62" Type="http://schemas.openxmlformats.org/officeDocument/2006/relationships/image" Target="../media/image147.png"/><Relationship Id="rId70" Type="http://schemas.openxmlformats.org/officeDocument/2006/relationships/image" Target="../media/image155.png"/><Relationship Id="rId75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Relationship Id="rId60" Type="http://schemas.openxmlformats.org/officeDocument/2006/relationships/image" Target="../media/image145.png"/><Relationship Id="rId65" Type="http://schemas.openxmlformats.org/officeDocument/2006/relationships/image" Target="../media/image150.png"/><Relationship Id="rId73" Type="http://schemas.openxmlformats.org/officeDocument/2006/relationships/image" Target="../media/image158.png"/><Relationship Id="rId78" Type="http://schemas.openxmlformats.org/officeDocument/2006/relationships/image" Target="../media/image163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9" Type="http://schemas.openxmlformats.org/officeDocument/2006/relationships/image" Target="../media/image124.png"/><Relationship Id="rId34" Type="http://schemas.openxmlformats.org/officeDocument/2006/relationships/image" Target="../media/image119.pn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76" Type="http://schemas.openxmlformats.org/officeDocument/2006/relationships/image" Target="../media/image161.png"/><Relationship Id="rId7" Type="http://schemas.openxmlformats.org/officeDocument/2006/relationships/image" Target="../media/image92.png"/><Relationship Id="rId71" Type="http://schemas.openxmlformats.org/officeDocument/2006/relationships/image" Target="../media/image156.png"/><Relationship Id="rId2" Type="http://schemas.openxmlformats.org/officeDocument/2006/relationships/image" Target="../media/image87.png"/><Relationship Id="rId29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2.png"/><Relationship Id="rId5" Type="http://schemas.openxmlformats.org/officeDocument/2006/relationships/image" Target="../media/image171.tmp"/><Relationship Id="rId4" Type="http://schemas.openxmlformats.org/officeDocument/2006/relationships/image" Target="../media/image1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7.png"/><Relationship Id="rId7" Type="http://schemas.openxmlformats.org/officeDocument/2006/relationships/image" Target="../media/image178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181.png"/><Relationship Id="rId4" Type="http://schemas.openxmlformats.org/officeDocument/2006/relationships/image" Target="../media/image78.png"/><Relationship Id="rId9" Type="http://schemas.openxmlformats.org/officeDocument/2006/relationships/image" Target="../media/image1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1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tm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1.png"/><Relationship Id="rId4" Type="http://schemas.openxmlformats.org/officeDocument/2006/relationships/image" Target="../media/image1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easur-help@ornl.gov" TargetMode="External"/><Relationship Id="rId2" Type="http://schemas.openxmlformats.org/officeDocument/2006/relationships/image" Target="../media/image203.tmp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tmp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tmp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2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accawigk@ornl.gov" TargetMode="External"/><Relationship Id="rId2" Type="http://schemas.openxmlformats.org/officeDocument/2006/relationships/hyperlink" Target="mailto:armstrongko@ornl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enningtj@ornl.g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eere/iedo/measur" TargetMode="External"/><Relationship Id="rId2" Type="http://schemas.openxmlformats.org/officeDocument/2006/relationships/hyperlink" Target="mailto:measur-help@ornl.gov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hyperlink" Target="https://https/measur.ornl.gov/" TargetMode="External"/><Relationship Id="rId4" Type="http://schemas.openxmlformats.org/officeDocument/2006/relationships/hyperlink" Target="https://ornl-amo.github.io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4A66-E34E-44D3-9609-2B4826017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498" y="2123768"/>
            <a:ext cx="5411049" cy="1246105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Find and Begin using MEASUR:</a:t>
            </a:r>
            <a:br>
              <a:rPr lang="en-US" dirty="0"/>
            </a:br>
            <a:r>
              <a:rPr lang="en-US" sz="1800" dirty="0"/>
              <a:t>The Manufacturing Energy Assessment Software for Utility Reduction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9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D22EA-A7C6-4A14-8BEE-EF9AA40C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 includes Help Text &amp; Tutorials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67FC3AB-E6A8-4FFE-BBC1-E8378306E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703"/>
            <a:ext cx="4691648" cy="4525963"/>
          </a:xfrm>
        </p:spPr>
        <p:txBody>
          <a:bodyPr>
            <a:normAutofit/>
          </a:bodyPr>
          <a:lstStyle/>
          <a:p>
            <a:r>
              <a:rPr lang="en-US" dirty="0"/>
              <a:t>Tutorials</a:t>
            </a:r>
          </a:p>
          <a:p>
            <a:pPr lvl="1"/>
            <a:r>
              <a:rPr lang="en-US" dirty="0"/>
              <a:t>Help to get started using tool</a:t>
            </a:r>
          </a:p>
          <a:p>
            <a:r>
              <a:rPr lang="en-US" dirty="0"/>
              <a:t>Help text for each data entry field</a:t>
            </a:r>
          </a:p>
          <a:p>
            <a:pPr lvl="1"/>
            <a:r>
              <a:rPr lang="en-US" dirty="0"/>
              <a:t>Diagrams to help understand where to obtain data</a:t>
            </a:r>
          </a:p>
          <a:p>
            <a:pPr lvl="1"/>
            <a:r>
              <a:rPr lang="en-US" dirty="0"/>
              <a:t>Can switch between help or results being shown by default</a:t>
            </a:r>
          </a:p>
        </p:txBody>
      </p:sp>
      <p:pic>
        <p:nvPicPr>
          <p:cNvPr id="13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1AC127B-B3C3-4F6F-9198-6FF30C97A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459" y="1174095"/>
            <a:ext cx="3263877" cy="1892300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757786-C1CB-4DC4-AC5D-D57DFAA52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290" y="3561275"/>
            <a:ext cx="3794046" cy="1883059"/>
          </a:xfrm>
          <a:prstGeom prst="rect">
            <a:avLst/>
          </a:prstGeom>
          <a:ln w="19050">
            <a:solidFill>
              <a:srgbClr val="2980B9"/>
            </a:solidFill>
          </a:ln>
        </p:spPr>
      </p:pic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DC3905-BB4B-4478-8C01-7090F30B6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503" y="1332186"/>
            <a:ext cx="2298108" cy="2096814"/>
          </a:xfrm>
          <a:prstGeom prst="rect">
            <a:avLst/>
          </a:prstGeom>
          <a:ln w="19050">
            <a:solidFill>
              <a:srgbClr val="FFE400"/>
            </a:solidFill>
          </a:ln>
        </p:spPr>
      </p:pic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81F4870-D566-43D0-AA4E-E4883FDA5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785" y="4909793"/>
            <a:ext cx="4089345" cy="1647753"/>
          </a:xfrm>
          <a:prstGeom prst="rect">
            <a:avLst/>
          </a:prstGeom>
          <a:ln w="19050">
            <a:solidFill>
              <a:srgbClr val="BF3D00"/>
            </a:solidFill>
          </a:ln>
        </p:spPr>
      </p:pic>
    </p:spTree>
    <p:extLst>
      <p:ext uri="{BB962C8B-B14F-4D97-AF65-F5344CB8AC3E}">
        <p14:creationId xmlns:p14="http://schemas.microsoft.com/office/powerpoint/2010/main" val="26974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B8BE-F9A2-4A2C-8177-8ABE44A3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946EF-9CE7-42C4-BB75-1B05E802C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4464"/>
            <a:ext cx="10972800" cy="1088504"/>
          </a:xfrm>
        </p:spPr>
        <p:txBody>
          <a:bodyPr>
            <a:normAutofit fontScale="92500"/>
          </a:bodyPr>
          <a:lstStyle/>
          <a:p>
            <a:r>
              <a:rPr lang="en-US" dirty="0"/>
              <a:t>Units are easily customizable and can be changed after data entry!</a:t>
            </a:r>
          </a:p>
          <a:p>
            <a:r>
              <a:rPr lang="en-US" dirty="0"/>
              <a:t>Can be changed globally in Settings or for a folder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F0E9A-1669-42C8-A2B3-C1846AB19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233" y="2896807"/>
            <a:ext cx="6928783" cy="2132393"/>
          </a:xfrm>
          <a:prstGeom prst="rect">
            <a:avLst/>
          </a:prstGeom>
          <a:ln w="19050">
            <a:solidFill>
              <a:srgbClr val="BF3D0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BBE1AA-F345-4A7B-8236-29FC6DA467DF}"/>
              </a:ext>
            </a:extLst>
          </p:cNvPr>
          <p:cNvCxnSpPr>
            <a:cxnSpLocks/>
          </p:cNvCxnSpPr>
          <p:nvPr/>
        </p:nvCxnSpPr>
        <p:spPr>
          <a:xfrm flipH="1">
            <a:off x="6096000" y="4002976"/>
            <a:ext cx="1560361" cy="0"/>
          </a:xfrm>
          <a:prstGeom prst="straightConnector1">
            <a:avLst/>
          </a:prstGeom>
          <a:ln w="76200">
            <a:solidFill>
              <a:srgbClr val="BF3D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6137EB7A-4AF8-4AA9-8846-AB852B4254CC}"/>
              </a:ext>
            </a:extLst>
          </p:cNvPr>
          <p:cNvSpPr/>
          <p:nvPr/>
        </p:nvSpPr>
        <p:spPr>
          <a:xfrm rot="1765989">
            <a:off x="4411900" y="5094789"/>
            <a:ext cx="740980" cy="732663"/>
          </a:xfrm>
          <a:prstGeom prst="stripedRightArrow">
            <a:avLst/>
          </a:prstGeom>
          <a:gradFill>
            <a:gsLst>
              <a:gs pos="0">
                <a:srgbClr val="E40002"/>
              </a:gs>
              <a:gs pos="100000">
                <a:srgbClr val="F9BC03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D95045-AB3F-4A06-A5ED-39E1EFEF4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74" y="2305501"/>
            <a:ext cx="4420217" cy="285790"/>
          </a:xfrm>
          <a:prstGeom prst="rect">
            <a:avLst/>
          </a:prstGeom>
          <a:ln w="19050">
            <a:solidFill>
              <a:srgbClr val="BF3D00"/>
            </a:solidFill>
          </a:ln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8CEB76B6-F52F-4FFA-9156-6A34CD172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995" y="5533547"/>
            <a:ext cx="4410691" cy="285790"/>
          </a:xfrm>
          <a:prstGeom prst="rect">
            <a:avLst/>
          </a:prstGeom>
          <a:ln w="19050">
            <a:solidFill>
              <a:srgbClr val="BF3D00"/>
            </a:solidFill>
          </a:ln>
        </p:spPr>
      </p:pic>
      <p:sp>
        <p:nvSpPr>
          <p:cNvPr id="26" name="Arrow: Striped Right 25">
            <a:extLst>
              <a:ext uri="{FF2B5EF4-FFF2-40B4-BE49-F238E27FC236}">
                <a16:creationId xmlns:a16="http://schemas.microsoft.com/office/drawing/2014/main" id="{57029669-DB37-4536-A884-7E4320981E3F}"/>
              </a:ext>
            </a:extLst>
          </p:cNvPr>
          <p:cNvSpPr/>
          <p:nvPr/>
        </p:nvSpPr>
        <p:spPr>
          <a:xfrm rot="1765989">
            <a:off x="1290166" y="2668120"/>
            <a:ext cx="740980" cy="732663"/>
          </a:xfrm>
          <a:prstGeom prst="stripedRightArrow">
            <a:avLst/>
          </a:prstGeom>
          <a:gradFill>
            <a:gsLst>
              <a:gs pos="0">
                <a:srgbClr val="E40002"/>
              </a:gs>
              <a:gs pos="100000">
                <a:srgbClr val="F9BC03"/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0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31DFDC1-FAEC-4D33-B3E3-CE52E9DF0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59" y="1298932"/>
            <a:ext cx="8229600" cy="487070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258A9-9437-430C-B43F-D46DF2912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0"/>
            <a:ext cx="10697496" cy="1077310"/>
          </a:xfrm>
        </p:spPr>
        <p:txBody>
          <a:bodyPr>
            <a:normAutofit/>
          </a:bodyPr>
          <a:lstStyle/>
          <a:p>
            <a:r>
              <a:rPr lang="en-US" dirty="0"/>
              <a:t>Start an Assessment from the home page or dashboard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F83B59-9353-42DC-8314-B6669D6CFAAC}"/>
              </a:ext>
            </a:extLst>
          </p:cNvPr>
          <p:cNvSpPr txBox="1">
            <a:spLocks/>
          </p:cNvSpPr>
          <p:nvPr/>
        </p:nvSpPr>
        <p:spPr bwMode="auto">
          <a:xfrm>
            <a:off x="8722898" y="1556187"/>
            <a:ext cx="3469102" cy="1657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/>
              <a:t>Choose a unique name for the assessment</a:t>
            </a:r>
          </a:p>
          <a:p>
            <a:pPr defTabSz="914400"/>
            <a:r>
              <a:rPr lang="en-US" sz="2000" dirty="0"/>
              <a:t>Set Assessment type (Pump, Compressed Air, Fan, Process Heater, Steam, Treasure Hunt, Wastewater)</a:t>
            </a:r>
          </a:p>
          <a:p>
            <a:pPr defTabSz="914400"/>
            <a:r>
              <a:rPr lang="en-US" sz="2000" dirty="0"/>
              <a:t>Choose folder location</a:t>
            </a:r>
          </a:p>
          <a:p>
            <a:pPr lvl="1" defTabSz="914400"/>
            <a:r>
              <a:rPr lang="en-US" sz="1800" dirty="0"/>
              <a:t>Or make a new folder</a:t>
            </a:r>
          </a:p>
          <a:p>
            <a:pPr defTabSz="914400"/>
            <a:endParaRPr lang="en-US"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E3E197-22CB-8944-242D-E0D76377AE84}"/>
              </a:ext>
            </a:extLst>
          </p:cNvPr>
          <p:cNvCxnSpPr>
            <a:cxnSpLocks/>
          </p:cNvCxnSpPr>
          <p:nvPr/>
        </p:nvCxnSpPr>
        <p:spPr>
          <a:xfrm flipH="1" flipV="1">
            <a:off x="2655006" y="4298761"/>
            <a:ext cx="118429" cy="313155"/>
          </a:xfrm>
          <a:prstGeom prst="straightConnector1">
            <a:avLst/>
          </a:prstGeom>
          <a:ln w="5715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6B1387-48E6-EA30-F278-E2053B85A637}"/>
              </a:ext>
            </a:extLst>
          </p:cNvPr>
          <p:cNvSpPr/>
          <p:nvPr/>
        </p:nvSpPr>
        <p:spPr>
          <a:xfrm>
            <a:off x="2035522" y="4809635"/>
            <a:ext cx="3307143" cy="794220"/>
          </a:xfrm>
          <a:prstGeom prst="roundRect">
            <a:avLst/>
          </a:prstGeom>
          <a:gradFill>
            <a:gsLst>
              <a:gs pos="0">
                <a:srgbClr val="007BFF"/>
              </a:gs>
              <a:gs pos="100000">
                <a:srgbClr val="89C1FF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/>
              <a:t>Several places to start an assessment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3EE074-71C2-562D-C52D-083B5079754E}"/>
              </a:ext>
            </a:extLst>
          </p:cNvPr>
          <p:cNvCxnSpPr>
            <a:cxnSpLocks/>
          </p:cNvCxnSpPr>
          <p:nvPr/>
        </p:nvCxnSpPr>
        <p:spPr>
          <a:xfrm flipH="1" flipV="1">
            <a:off x="1499715" y="2228284"/>
            <a:ext cx="118429" cy="313155"/>
          </a:xfrm>
          <a:prstGeom prst="straightConnector1">
            <a:avLst/>
          </a:prstGeom>
          <a:ln w="5715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1BF81D-EDAB-334C-6BA7-329E3CEE454B}"/>
              </a:ext>
            </a:extLst>
          </p:cNvPr>
          <p:cNvCxnSpPr>
            <a:cxnSpLocks/>
          </p:cNvCxnSpPr>
          <p:nvPr/>
        </p:nvCxnSpPr>
        <p:spPr>
          <a:xfrm flipH="1" flipV="1">
            <a:off x="780744" y="2622361"/>
            <a:ext cx="118429" cy="313155"/>
          </a:xfrm>
          <a:prstGeom prst="straightConnector1">
            <a:avLst/>
          </a:prstGeom>
          <a:ln w="5715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55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1852-79A5-9164-B6E4-8D920DB1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Assessments all have similar workflow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84EA2-80B9-2CF9-0161-59B4C0972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32" y="930630"/>
            <a:ext cx="4973596" cy="1695339"/>
          </a:xfrm>
          <a:prstGeom prst="rect">
            <a:avLst/>
          </a:prstGeom>
          <a:ln w="28575">
            <a:solidFill>
              <a:srgbClr val="FFE4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069D1-81A9-34D7-2EE8-7B75C7C779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7426" y="2030422"/>
            <a:ext cx="3434614" cy="1997645"/>
          </a:xfrm>
          <a:prstGeom prst="rect">
            <a:avLst/>
          </a:prstGeom>
          <a:ln w="28575">
            <a:solidFill>
              <a:srgbClr val="2980B9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16994-26CB-B9F8-0425-653EE94AD3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0302" y="2565633"/>
            <a:ext cx="3760874" cy="2407547"/>
          </a:xfrm>
          <a:prstGeom prst="rect">
            <a:avLst/>
          </a:prstGeom>
          <a:ln w="28575">
            <a:solidFill>
              <a:srgbClr val="BF3D0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092C33-2DFA-7CE7-E25B-43E04D195DA8}"/>
              </a:ext>
            </a:extLst>
          </p:cNvPr>
          <p:cNvGrpSpPr/>
          <p:nvPr/>
        </p:nvGrpSpPr>
        <p:grpSpPr>
          <a:xfrm>
            <a:off x="284422" y="4341968"/>
            <a:ext cx="5016902" cy="1997645"/>
            <a:chOff x="486355" y="1970856"/>
            <a:chExt cx="11705645" cy="46609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EB0E38-63DA-185F-1190-3C81B2EE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355" y="1991350"/>
              <a:ext cx="4942644" cy="2875299"/>
            </a:xfrm>
            <a:prstGeom prst="rect">
              <a:avLst/>
            </a:prstGeom>
            <a:ln w="28575">
              <a:solidFill>
                <a:srgbClr val="F69E12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2DB242-80F4-A561-F1B6-007A7280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7033" y="1970856"/>
              <a:ext cx="6718612" cy="2088884"/>
            </a:xfrm>
            <a:prstGeom prst="rect">
              <a:avLst/>
            </a:prstGeom>
            <a:ln w="28575">
              <a:solidFill>
                <a:srgbClr val="BF3D00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6E41D6-D204-29F5-769B-4364B7D42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6723" y="2361755"/>
              <a:ext cx="5025277" cy="2920404"/>
            </a:xfrm>
            <a:prstGeom prst="rect">
              <a:avLst/>
            </a:prstGeom>
            <a:ln w="28575">
              <a:solidFill>
                <a:srgbClr val="2980B9"/>
              </a:solidFill>
            </a:ln>
          </p:spPr>
        </p:pic>
        <p:pic>
          <p:nvPicPr>
            <p:cNvPr id="13" name="Picture 12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98F550FC-A9F8-9148-4CFF-ABBCD846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482" y="4093624"/>
              <a:ext cx="4813625" cy="2154701"/>
            </a:xfrm>
            <a:prstGeom prst="rect">
              <a:avLst/>
            </a:prstGeom>
            <a:ln w="28575">
              <a:solidFill>
                <a:srgbClr val="FFE400"/>
              </a:solidFill>
            </a:ln>
          </p:spPr>
        </p:pic>
        <p:pic>
          <p:nvPicPr>
            <p:cNvPr id="14" name="Picture 13" descr="Graphical user interface, chart, application&#10;&#10;Description automatically generated">
              <a:extLst>
                <a:ext uri="{FF2B5EF4-FFF2-40B4-BE49-F238E27FC236}">
                  <a16:creationId xmlns:a16="http://schemas.microsoft.com/office/drawing/2014/main" id="{1F11ECC9-015E-CC1F-E0FC-344ACEAD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9024" y="3710102"/>
              <a:ext cx="4934500" cy="2921743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6015C7-3A66-375F-7973-FF8B4E1ACEEF}"/>
              </a:ext>
            </a:extLst>
          </p:cNvPr>
          <p:cNvSpPr/>
          <p:nvPr/>
        </p:nvSpPr>
        <p:spPr>
          <a:xfrm>
            <a:off x="5113018" y="1091256"/>
            <a:ext cx="3307143" cy="794220"/>
          </a:xfrm>
          <a:prstGeom prst="roundRect">
            <a:avLst/>
          </a:prstGeom>
          <a:gradFill>
            <a:gsLst>
              <a:gs pos="0">
                <a:srgbClr val="007BFF"/>
              </a:gs>
              <a:gs pos="100000">
                <a:srgbClr val="89C1FF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/>
              <a:t>Create a baseline</a:t>
            </a:r>
          </a:p>
          <a:p>
            <a:pPr marL="0" indent="0">
              <a:buNone/>
            </a:pPr>
            <a:r>
              <a:rPr lang="en-US" dirty="0"/>
              <a:t>Enter data about current system setup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C4AC5B-AD75-7EF9-0CCF-E5F84396A651}"/>
              </a:ext>
            </a:extLst>
          </p:cNvPr>
          <p:cNvSpPr/>
          <p:nvPr/>
        </p:nvSpPr>
        <p:spPr>
          <a:xfrm>
            <a:off x="1109265" y="3029245"/>
            <a:ext cx="3928004" cy="1130747"/>
          </a:xfrm>
          <a:prstGeom prst="roundRect">
            <a:avLst/>
          </a:prstGeom>
          <a:gradFill>
            <a:gsLst>
              <a:gs pos="0">
                <a:srgbClr val="007BFF"/>
              </a:gs>
              <a:gs pos="100000">
                <a:srgbClr val="89C1FF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/>
              <a:t>Create an assessment</a:t>
            </a:r>
          </a:p>
          <a:p>
            <a:pPr marL="0" indent="0">
              <a:buNone/>
            </a:pPr>
            <a:r>
              <a:rPr lang="en-US" dirty="0"/>
              <a:t>Modify key variables to create What-if scenarios and compare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F57A13-CE34-76D2-92C7-585DCFFAB716}"/>
              </a:ext>
            </a:extLst>
          </p:cNvPr>
          <p:cNvSpPr/>
          <p:nvPr/>
        </p:nvSpPr>
        <p:spPr>
          <a:xfrm>
            <a:off x="5424224" y="5135328"/>
            <a:ext cx="3307143" cy="794220"/>
          </a:xfrm>
          <a:prstGeom prst="roundRect">
            <a:avLst/>
          </a:prstGeom>
          <a:gradFill>
            <a:gsLst>
              <a:gs pos="0">
                <a:srgbClr val="007BFF"/>
              </a:gs>
              <a:gs pos="100000">
                <a:srgbClr val="89C1FF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/>
              <a:t>Review Results</a:t>
            </a:r>
          </a:p>
        </p:txBody>
      </p:sp>
      <p:pic>
        <p:nvPicPr>
          <p:cNvPr id="20" name="Graphic 19" descr="Badge with solid fill">
            <a:extLst>
              <a:ext uri="{FF2B5EF4-FFF2-40B4-BE49-F238E27FC236}">
                <a16:creationId xmlns:a16="http://schemas.microsoft.com/office/drawing/2014/main" id="{996548F9-A0ED-AB1E-142A-30D92F5FF4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60432" y="3044938"/>
            <a:ext cx="914400" cy="914400"/>
          </a:xfrm>
          <a:prstGeom prst="rect">
            <a:avLst/>
          </a:prstGeom>
        </p:spPr>
      </p:pic>
      <p:pic>
        <p:nvPicPr>
          <p:cNvPr id="22" name="Graphic 21" descr="Badge 3 with solid fill">
            <a:extLst>
              <a:ext uri="{FF2B5EF4-FFF2-40B4-BE49-F238E27FC236}">
                <a16:creationId xmlns:a16="http://schemas.microsoft.com/office/drawing/2014/main" id="{0188EB84-ABD8-7FB0-C1AA-05D52C2F0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0161" y="5231547"/>
            <a:ext cx="914400" cy="914400"/>
          </a:xfrm>
          <a:prstGeom prst="rect">
            <a:avLst/>
          </a:prstGeom>
        </p:spPr>
      </p:pic>
      <p:pic>
        <p:nvPicPr>
          <p:cNvPr id="24" name="Graphic 23" descr="Badge 1 with solid fill">
            <a:extLst>
              <a:ext uri="{FF2B5EF4-FFF2-40B4-BE49-F238E27FC236}">
                <a16:creationId xmlns:a16="http://schemas.microsoft.com/office/drawing/2014/main" id="{A5DBF01A-607F-12ED-289B-C03B09BC50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38632" y="990055"/>
            <a:ext cx="914400" cy="914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B867B71-10ED-E660-7A72-A52C87A02E4D}"/>
              </a:ext>
            </a:extLst>
          </p:cNvPr>
          <p:cNvGrpSpPr/>
          <p:nvPr/>
        </p:nvGrpSpPr>
        <p:grpSpPr>
          <a:xfrm>
            <a:off x="9326938" y="705788"/>
            <a:ext cx="2624030" cy="1570190"/>
            <a:chOff x="9934386" y="0"/>
            <a:chExt cx="2624030" cy="15701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05EB5A-770D-2997-8760-694B311A6078}"/>
                </a:ext>
              </a:extLst>
            </p:cNvPr>
            <p:cNvGrpSpPr/>
            <p:nvPr/>
          </p:nvGrpSpPr>
          <p:grpSpPr>
            <a:xfrm>
              <a:off x="11825584" y="837358"/>
              <a:ext cx="732832" cy="732832"/>
              <a:chOff x="3043093" y="0"/>
              <a:chExt cx="914400" cy="91440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AA8D72C-25D7-A2D2-9737-8FD5094DA0E2}"/>
                  </a:ext>
                </a:extLst>
              </p:cNvPr>
              <p:cNvSpPr/>
              <p:nvPr/>
            </p:nvSpPr>
            <p:spPr>
              <a:xfrm>
                <a:off x="3043093" y="0"/>
                <a:ext cx="914400" cy="914400"/>
              </a:xfrm>
              <a:prstGeom prst="roundRect">
                <a:avLst/>
              </a:prstGeom>
              <a:gradFill>
                <a:gsLst>
                  <a:gs pos="0">
                    <a:srgbClr val="E6E9F4"/>
                  </a:gs>
                  <a:gs pos="100000">
                    <a:srgbClr val="77A6FE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" name="Picture 4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5F24BCCA-C327-2A9E-0850-CB115C5B2DA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3636" y="122798"/>
                <a:ext cx="733314" cy="718786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3AA51B-F945-4580-EF11-9811A5C4B796}"/>
                </a:ext>
              </a:extLst>
            </p:cNvPr>
            <p:cNvGrpSpPr/>
            <p:nvPr/>
          </p:nvGrpSpPr>
          <p:grpSpPr>
            <a:xfrm>
              <a:off x="10879985" y="837358"/>
              <a:ext cx="732832" cy="732832"/>
              <a:chOff x="3939553" y="28390"/>
              <a:chExt cx="914400" cy="91440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4F1611E-E31E-E771-FD13-EE157C9CB376}"/>
                  </a:ext>
                </a:extLst>
              </p:cNvPr>
              <p:cNvSpPr/>
              <p:nvPr/>
            </p:nvSpPr>
            <p:spPr>
              <a:xfrm>
                <a:off x="3939553" y="28390"/>
                <a:ext cx="914400" cy="914400"/>
              </a:xfrm>
              <a:prstGeom prst="roundRect">
                <a:avLst/>
              </a:prstGeom>
              <a:gradFill>
                <a:gsLst>
                  <a:gs pos="0">
                    <a:srgbClr val="F1E7F3"/>
                  </a:gs>
                  <a:gs pos="100000">
                    <a:srgbClr val="CD85F5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1" name="Picture 20" descr="Shape&#10;&#10;Description automatically generated">
                <a:extLst>
                  <a:ext uri="{FF2B5EF4-FFF2-40B4-BE49-F238E27FC236}">
                    <a16:creationId xmlns:a16="http://schemas.microsoft.com/office/drawing/2014/main" id="{188578A9-3A08-41D0-3DDB-8469765A8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85273" y="204939"/>
                <a:ext cx="822960" cy="561301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E00E84-9D42-9BC1-350A-4B1F4FAE6B58}"/>
                </a:ext>
              </a:extLst>
            </p:cNvPr>
            <p:cNvGrpSpPr/>
            <p:nvPr/>
          </p:nvGrpSpPr>
          <p:grpSpPr>
            <a:xfrm>
              <a:off x="9934386" y="837358"/>
              <a:ext cx="732832" cy="732832"/>
              <a:chOff x="2155657" y="119479"/>
              <a:chExt cx="914400" cy="91440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40D7B5B-830D-192E-3BFA-02D15A79A7FE}"/>
                  </a:ext>
                </a:extLst>
              </p:cNvPr>
              <p:cNvSpPr/>
              <p:nvPr/>
            </p:nvSpPr>
            <p:spPr>
              <a:xfrm>
                <a:off x="2155657" y="119479"/>
                <a:ext cx="914400" cy="914400"/>
              </a:xfrm>
              <a:prstGeom prst="roundRect">
                <a:avLst/>
              </a:prstGeom>
              <a:gradFill>
                <a:gsLst>
                  <a:gs pos="0">
                    <a:srgbClr val="F5E8D6"/>
                  </a:gs>
                  <a:gs pos="100000">
                    <a:srgbClr val="F4AD3E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6" name="Picture 25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79C61F37-221B-2420-84CD-7A631DBDA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77656" y="155574"/>
                <a:ext cx="670401" cy="822960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2D0F25-7B41-FED5-3A4C-425CA11C923E}"/>
                </a:ext>
              </a:extLst>
            </p:cNvPr>
            <p:cNvGrpSpPr/>
            <p:nvPr/>
          </p:nvGrpSpPr>
          <p:grpSpPr>
            <a:xfrm>
              <a:off x="11825584" y="0"/>
              <a:ext cx="732832" cy="732832"/>
              <a:chOff x="2138344" y="81455"/>
              <a:chExt cx="914400" cy="9144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451DF11E-582F-67FF-C98F-BBF235802283}"/>
                  </a:ext>
                </a:extLst>
              </p:cNvPr>
              <p:cNvSpPr/>
              <p:nvPr/>
            </p:nvSpPr>
            <p:spPr>
              <a:xfrm>
                <a:off x="2138344" y="81455"/>
                <a:ext cx="914400" cy="914400"/>
              </a:xfrm>
              <a:prstGeom prst="roundRect">
                <a:avLst/>
              </a:prstGeom>
              <a:gradFill>
                <a:gsLst>
                  <a:gs pos="0">
                    <a:srgbClr val="F7F2E2"/>
                  </a:gs>
                  <a:gs pos="100000">
                    <a:srgbClr val="FEE621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9" name="Picture 2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25E3D0A3-DC2E-5701-B5CF-0DB398F22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7386" y="205234"/>
                <a:ext cx="476316" cy="666843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E3C40AA-E40C-D7E4-45C8-2BEC42372A62}"/>
                </a:ext>
              </a:extLst>
            </p:cNvPr>
            <p:cNvGrpSpPr/>
            <p:nvPr/>
          </p:nvGrpSpPr>
          <p:grpSpPr>
            <a:xfrm>
              <a:off x="10879985" y="0"/>
              <a:ext cx="732832" cy="732832"/>
              <a:chOff x="4252927" y="81455"/>
              <a:chExt cx="914400" cy="91440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A3C2DFC-3649-BB50-BACA-89960BB1FD1E}"/>
                  </a:ext>
                </a:extLst>
              </p:cNvPr>
              <p:cNvSpPr/>
              <p:nvPr/>
            </p:nvSpPr>
            <p:spPr>
              <a:xfrm>
                <a:off x="4252927" y="81455"/>
                <a:ext cx="914400" cy="914400"/>
              </a:xfrm>
              <a:prstGeom prst="roundRect">
                <a:avLst/>
              </a:prstGeom>
              <a:gradFill>
                <a:gsLst>
                  <a:gs pos="0">
                    <a:srgbClr val="F6ECEC"/>
                  </a:gs>
                  <a:gs pos="100000">
                    <a:srgbClr val="FE99A2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2" name="Picture 3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16B9D792-01C2-03A3-5DBB-96C84760D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8647" y="243947"/>
                <a:ext cx="822960" cy="589417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CF89C26-BA58-3552-9242-21201D62EC9F}"/>
                </a:ext>
              </a:extLst>
            </p:cNvPr>
            <p:cNvGrpSpPr/>
            <p:nvPr/>
          </p:nvGrpSpPr>
          <p:grpSpPr>
            <a:xfrm>
              <a:off x="9934386" y="0"/>
              <a:ext cx="732832" cy="732832"/>
              <a:chOff x="2615696" y="123615"/>
              <a:chExt cx="914400" cy="9144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54D55D-040D-0908-4F50-E1F708D18ABD}"/>
                  </a:ext>
                </a:extLst>
              </p:cNvPr>
              <p:cNvSpPr/>
              <p:nvPr/>
            </p:nvSpPr>
            <p:spPr>
              <a:xfrm>
                <a:off x="2615696" y="123615"/>
                <a:ext cx="914400" cy="914400"/>
              </a:xfrm>
              <a:prstGeom prst="roundRect">
                <a:avLst/>
              </a:prstGeom>
              <a:gradFill>
                <a:gsLst>
                  <a:gs pos="0">
                    <a:srgbClr val="EFF1F4"/>
                  </a:gs>
                  <a:gs pos="100000">
                    <a:srgbClr val="C7E2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5" name="Picture 34" descr="Logo, icon&#10;&#10;Description automatically generated">
                <a:extLst>
                  <a:ext uri="{FF2B5EF4-FFF2-40B4-BE49-F238E27FC236}">
                    <a16:creationId xmlns:a16="http://schemas.microsoft.com/office/drawing/2014/main" id="{067FB231-008D-ACA9-B879-5092812EF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8025" y="159966"/>
                <a:ext cx="569741" cy="8229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94648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A55A-0AAA-461D-9C02-539902C1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Treasure Hunt helps find low/no cost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867C6-C578-4344-B0F7-97AC47DF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049795"/>
            <a:ext cx="10972800" cy="134117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Find low/no cost energy savings opportunities in motor systems, process heating, compressed air, lighting, etc.</a:t>
            </a:r>
          </a:p>
          <a:p>
            <a:r>
              <a:rPr lang="en-US" dirty="0"/>
              <a:t>Simplify report out with automatically built PowerPoint presentation</a:t>
            </a:r>
          </a:p>
          <a:p>
            <a:r>
              <a:rPr lang="en-US" dirty="0"/>
              <a:t>Get started right with automatically built Project Tracker (Excel)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AD57D-ADF9-45DC-A7C8-BCA314163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3" y="1077310"/>
            <a:ext cx="5411656" cy="3204270"/>
          </a:xfrm>
          <a:prstGeom prst="rect">
            <a:avLst/>
          </a:prstGeom>
          <a:ln w="28575">
            <a:solidFill>
              <a:srgbClr val="324254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51AF1-9E6C-4938-BE44-069C16183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384" y="2377393"/>
            <a:ext cx="5578866" cy="2450262"/>
          </a:xfrm>
          <a:prstGeom prst="rect">
            <a:avLst/>
          </a:prstGeom>
          <a:ln w="28575">
            <a:solidFill>
              <a:srgbClr val="324254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0BF997-E64B-4B81-98E3-314AB2F2D6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875" y="964600"/>
            <a:ext cx="4540750" cy="2057370"/>
          </a:xfrm>
          <a:prstGeom prst="rect">
            <a:avLst/>
          </a:prstGeom>
          <a:ln w="28575">
            <a:solidFill>
              <a:srgbClr val="324254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E79522-978F-7CAC-F7F4-F7BAEE88FF86}"/>
              </a:ext>
            </a:extLst>
          </p:cNvPr>
          <p:cNvGrpSpPr/>
          <p:nvPr/>
        </p:nvGrpSpPr>
        <p:grpSpPr>
          <a:xfrm>
            <a:off x="10542931" y="57203"/>
            <a:ext cx="914400" cy="914400"/>
            <a:chOff x="3531786" y="137132"/>
            <a:chExt cx="914400" cy="9144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280731E-12DC-4015-9C82-DB5FE9722224}"/>
                </a:ext>
              </a:extLst>
            </p:cNvPr>
            <p:cNvSpPr/>
            <p:nvPr/>
          </p:nvSpPr>
          <p:spPr>
            <a:xfrm>
              <a:off x="3531786" y="137132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CBCDD1"/>
                </a:gs>
                <a:gs pos="100000">
                  <a:srgbClr val="364759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E8F4366-04AA-4D2D-AE44-B2B7AD45C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7506" y="302910"/>
              <a:ext cx="822960" cy="582845"/>
            </a:xfrm>
            <a:prstGeom prst="rect">
              <a:avLst/>
            </a:prstGeom>
          </p:spPr>
        </p:pic>
      </p:grp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7380515-2E21-113E-052D-7D6687C66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" t="2722" r="859" b="30626"/>
          <a:stretch/>
        </p:blipFill>
        <p:spPr>
          <a:xfrm>
            <a:off x="7484040" y="2865127"/>
            <a:ext cx="4481512" cy="1838417"/>
          </a:xfrm>
          <a:prstGeom prst="rect">
            <a:avLst/>
          </a:prstGeom>
          <a:ln w="28575">
            <a:solidFill>
              <a:srgbClr val="324254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C19438-DD38-4B2F-BA74-D39224F4E334}"/>
              </a:ext>
            </a:extLst>
          </p:cNvPr>
          <p:cNvCxnSpPr>
            <a:cxnSpLocks/>
          </p:cNvCxnSpPr>
          <p:nvPr/>
        </p:nvCxnSpPr>
        <p:spPr>
          <a:xfrm flipV="1">
            <a:off x="539551" y="6141632"/>
            <a:ext cx="365760" cy="0"/>
          </a:xfrm>
          <a:prstGeom prst="straightConnector1">
            <a:avLst/>
          </a:prstGeom>
          <a:ln w="7620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813101-9437-B20B-5E34-849809E77F40}"/>
              </a:ext>
            </a:extLst>
          </p:cNvPr>
          <p:cNvCxnSpPr>
            <a:cxnSpLocks/>
          </p:cNvCxnSpPr>
          <p:nvPr/>
        </p:nvCxnSpPr>
        <p:spPr>
          <a:xfrm>
            <a:off x="539551" y="5811599"/>
            <a:ext cx="365760" cy="0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BBCD42-C378-5B26-C257-2262AA9C7FEE}"/>
              </a:ext>
            </a:extLst>
          </p:cNvPr>
          <p:cNvCxnSpPr>
            <a:cxnSpLocks/>
          </p:cNvCxnSpPr>
          <p:nvPr/>
        </p:nvCxnSpPr>
        <p:spPr>
          <a:xfrm>
            <a:off x="9073951" y="1296749"/>
            <a:ext cx="365760" cy="0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1A1709-6349-4B2A-397C-AB7C40B51D0D}"/>
              </a:ext>
            </a:extLst>
          </p:cNvPr>
          <p:cNvCxnSpPr>
            <a:cxnSpLocks/>
          </p:cNvCxnSpPr>
          <p:nvPr/>
        </p:nvCxnSpPr>
        <p:spPr>
          <a:xfrm flipV="1">
            <a:off x="9073951" y="4598582"/>
            <a:ext cx="365760" cy="0"/>
          </a:xfrm>
          <a:prstGeom prst="straightConnector1">
            <a:avLst/>
          </a:prstGeom>
          <a:ln w="7620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867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43BB57C-07C6-9C2C-83AD-DF2E74B42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760" y="1301750"/>
            <a:ext cx="6505185" cy="452596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258A9-9437-430C-B43F-D46DF291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Simple, easy-to-use Calculators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213FE-B399-4B20-800E-3EC8BDD51BEA}"/>
              </a:ext>
            </a:extLst>
          </p:cNvPr>
          <p:cNvSpPr/>
          <p:nvPr/>
        </p:nvSpPr>
        <p:spPr>
          <a:xfrm>
            <a:off x="8831580" y="2476500"/>
            <a:ext cx="1043940" cy="647701"/>
          </a:xfrm>
          <a:prstGeom prst="rect">
            <a:avLst/>
          </a:prstGeom>
          <a:noFill/>
          <a:ln w="57150">
            <a:solidFill>
              <a:srgbClr val="00A3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0F9EE2-189C-424B-84D0-7177678F0E42}"/>
              </a:ext>
            </a:extLst>
          </p:cNvPr>
          <p:cNvSpPr txBox="1">
            <a:spLocks/>
          </p:cNvSpPr>
          <p:nvPr/>
        </p:nvSpPr>
        <p:spPr>
          <a:xfrm>
            <a:off x="304800" y="1149880"/>
            <a:ext cx="3291840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80 Stand alone Calculators</a:t>
            </a:r>
          </a:p>
          <a:p>
            <a:pPr lvl="1"/>
            <a:r>
              <a:rPr lang="en-US" sz="2400" dirty="0"/>
              <a:t>Motors</a:t>
            </a:r>
          </a:p>
          <a:p>
            <a:pPr lvl="1"/>
            <a:r>
              <a:rPr lang="en-US" sz="2400" dirty="0"/>
              <a:t>Pumps</a:t>
            </a:r>
          </a:p>
          <a:p>
            <a:pPr lvl="1"/>
            <a:r>
              <a:rPr lang="en-US" sz="2400" dirty="0"/>
              <a:t>Fans</a:t>
            </a:r>
          </a:p>
          <a:p>
            <a:pPr lvl="1"/>
            <a:r>
              <a:rPr lang="en-US" sz="2400" dirty="0"/>
              <a:t>Process Heating</a:t>
            </a:r>
          </a:p>
          <a:p>
            <a:pPr lvl="1"/>
            <a:r>
              <a:rPr lang="en-US" sz="2400" dirty="0"/>
              <a:t>Process Cooling</a:t>
            </a:r>
          </a:p>
          <a:p>
            <a:pPr lvl="1"/>
            <a:r>
              <a:rPr lang="en-US" sz="2400" dirty="0"/>
              <a:t>Steam</a:t>
            </a:r>
          </a:p>
          <a:p>
            <a:pPr lvl="1"/>
            <a:r>
              <a:rPr lang="en-US" sz="2400" dirty="0"/>
              <a:t>Compressed Air</a:t>
            </a:r>
          </a:p>
          <a:p>
            <a:pPr lvl="1"/>
            <a:r>
              <a:rPr lang="en-US" sz="2400" dirty="0"/>
              <a:t>Lighting</a:t>
            </a:r>
          </a:p>
          <a:p>
            <a:pPr lvl="1"/>
            <a:r>
              <a:rPr lang="en-US" sz="2400" dirty="0"/>
              <a:t>General</a:t>
            </a:r>
          </a:p>
          <a:p>
            <a:r>
              <a:rPr lang="en-US" dirty="0"/>
              <a:t>Most have graphical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868300-1166-43D7-A656-6BF4B809A283}"/>
              </a:ext>
            </a:extLst>
          </p:cNvPr>
          <p:cNvSpPr/>
          <p:nvPr/>
        </p:nvSpPr>
        <p:spPr>
          <a:xfrm>
            <a:off x="5028760" y="3664480"/>
            <a:ext cx="1109716" cy="1058875"/>
          </a:xfrm>
          <a:prstGeom prst="rect">
            <a:avLst/>
          </a:prstGeom>
          <a:noFill/>
          <a:ln w="57150">
            <a:solidFill>
              <a:srgbClr val="00A3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47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E3C1-BFD4-4304-BD7B-06711218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Simple, easy-to-use Calculators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C82C498-D5CA-4F92-8B6D-E728C66649AD}"/>
              </a:ext>
            </a:extLst>
          </p:cNvPr>
          <p:cNvGrpSpPr/>
          <p:nvPr/>
        </p:nvGrpSpPr>
        <p:grpSpPr>
          <a:xfrm>
            <a:off x="6245558" y="2016923"/>
            <a:ext cx="2821020" cy="647700"/>
            <a:chOff x="6292856" y="2126575"/>
            <a:chExt cx="2821020" cy="647700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FC5EC2C-9E11-4EE4-9E7B-51E6DE2E0A0F}"/>
                </a:ext>
              </a:extLst>
            </p:cNvPr>
            <p:cNvGrpSpPr/>
            <p:nvPr/>
          </p:nvGrpSpPr>
          <p:grpSpPr>
            <a:xfrm>
              <a:off x="7796770" y="2126575"/>
              <a:ext cx="565149" cy="647700"/>
              <a:chOff x="9158701" y="1446331"/>
              <a:chExt cx="565149" cy="647700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0460E0F3-EAAD-445A-A3E9-4B98C6053AD2}"/>
                  </a:ext>
                </a:extLst>
              </p:cNvPr>
              <p:cNvSpPr/>
              <p:nvPr/>
            </p:nvSpPr>
            <p:spPr>
              <a:xfrm>
                <a:off x="9158701" y="14463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6" name="Picture 135" descr="A picture containing computer, dark&#10;&#10;Description automatically generated">
                <a:extLst>
                  <a:ext uri="{FF2B5EF4-FFF2-40B4-BE49-F238E27FC236}">
                    <a16:creationId xmlns:a16="http://schemas.microsoft.com/office/drawing/2014/main" id="{C129BA55-1452-4767-8A26-6169A9466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0047" y="160087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860B8C5-6A68-4AEA-B8D5-8CABC331ABAF}"/>
                </a:ext>
              </a:extLst>
            </p:cNvPr>
            <p:cNvGrpSpPr/>
            <p:nvPr/>
          </p:nvGrpSpPr>
          <p:grpSpPr>
            <a:xfrm>
              <a:off x="8548727" y="2126575"/>
              <a:ext cx="565149" cy="647700"/>
              <a:chOff x="9463501" y="1751131"/>
              <a:chExt cx="565149" cy="64770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9CF18534-F509-4A85-9668-CB32719FEAFE}"/>
                  </a:ext>
                </a:extLst>
              </p:cNvPr>
              <p:cNvSpPr/>
              <p:nvPr/>
            </p:nvSpPr>
            <p:spPr>
              <a:xfrm>
                <a:off x="9463501" y="17511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2" name="Picture 141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32931BC4-F7AE-4D09-A9EA-9A6538DE8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36332" y="1896878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11256A4-A8EB-4DDF-9395-48E86F72A66A}"/>
                </a:ext>
              </a:extLst>
            </p:cNvPr>
            <p:cNvGrpSpPr/>
            <p:nvPr/>
          </p:nvGrpSpPr>
          <p:grpSpPr>
            <a:xfrm>
              <a:off x="7044813" y="2126575"/>
              <a:ext cx="565149" cy="647700"/>
              <a:chOff x="9463501" y="1751131"/>
              <a:chExt cx="565149" cy="647700"/>
            </a:xfrm>
          </p:grpSpPr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C27DE00E-2B4D-4EAD-858C-13AA91FA08A1}"/>
                  </a:ext>
                </a:extLst>
              </p:cNvPr>
              <p:cNvSpPr/>
              <p:nvPr/>
            </p:nvSpPr>
            <p:spPr>
              <a:xfrm>
                <a:off x="9463501" y="17511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4" name="Picture 133" descr="Icon&#10;&#10;Description automatically generated">
                <a:extLst>
                  <a:ext uri="{FF2B5EF4-FFF2-40B4-BE49-F238E27FC236}">
                    <a16:creationId xmlns:a16="http://schemas.microsoft.com/office/drawing/2014/main" id="{838A0A3F-06F2-494E-B1EE-6B3768234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04847" y="1894913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1C177B61-4C4F-4FA5-A906-B415408DFBF4}"/>
                </a:ext>
              </a:extLst>
            </p:cNvPr>
            <p:cNvGrpSpPr/>
            <p:nvPr/>
          </p:nvGrpSpPr>
          <p:grpSpPr>
            <a:xfrm>
              <a:off x="6292856" y="2126575"/>
              <a:ext cx="565149" cy="647700"/>
              <a:chOff x="9615901" y="1903531"/>
              <a:chExt cx="565149" cy="647700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3C385708-630D-44B3-91E5-3BF9637568C8}"/>
                  </a:ext>
                </a:extLst>
              </p:cNvPr>
              <p:cNvSpPr/>
              <p:nvPr/>
            </p:nvSpPr>
            <p:spPr>
              <a:xfrm>
                <a:off x="9615901" y="19035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8" name="Picture 137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DA6A5997-AE02-4A0E-B287-8696134B5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68808" y="2017831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B4288B7-52E4-4680-99C2-4C9589002B31}"/>
              </a:ext>
            </a:extLst>
          </p:cNvPr>
          <p:cNvGrpSpPr/>
          <p:nvPr/>
        </p:nvGrpSpPr>
        <p:grpSpPr>
          <a:xfrm>
            <a:off x="4739906" y="1132231"/>
            <a:ext cx="2827966" cy="647700"/>
            <a:chOff x="4787204" y="1241883"/>
            <a:chExt cx="2827966" cy="64770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8A1079C-5EAC-4559-B829-123027B2A241}"/>
                </a:ext>
              </a:extLst>
            </p:cNvPr>
            <p:cNvGrpSpPr/>
            <p:nvPr/>
          </p:nvGrpSpPr>
          <p:grpSpPr>
            <a:xfrm>
              <a:off x="7040468" y="1241883"/>
              <a:ext cx="574702" cy="647700"/>
              <a:chOff x="9396899" y="6014751"/>
              <a:chExt cx="574702" cy="64770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0EECD8B-0103-4487-A9DE-04ECCBA11587}"/>
                  </a:ext>
                </a:extLst>
              </p:cNvPr>
              <p:cNvSpPr/>
              <p:nvPr/>
            </p:nvSpPr>
            <p:spPr>
              <a:xfrm>
                <a:off x="9396899" y="601475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3788BD"/>
                  </a:gs>
                  <a:gs pos="100000">
                    <a:srgbClr val="EBEAEB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B2E4CB40-AAC1-4059-B1A9-4167B2E8C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28676" y="6086188"/>
                <a:ext cx="542925" cy="542925"/>
              </a:xfrm>
              <a:prstGeom prst="rect">
                <a:avLst/>
              </a:prstGeom>
            </p:spPr>
          </p:pic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50E7D78C-ACD3-4059-BD07-739A9C4A4032}"/>
                </a:ext>
              </a:extLst>
            </p:cNvPr>
            <p:cNvGrpSpPr/>
            <p:nvPr/>
          </p:nvGrpSpPr>
          <p:grpSpPr>
            <a:xfrm>
              <a:off x="6289380" y="1241883"/>
              <a:ext cx="565149" cy="647700"/>
              <a:chOff x="6627284" y="3039654"/>
              <a:chExt cx="565149" cy="647700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3681545-01E5-4924-997E-F31E6548E954}"/>
                  </a:ext>
                </a:extLst>
              </p:cNvPr>
              <p:cNvSpPr/>
              <p:nvPr/>
            </p:nvSpPr>
            <p:spPr>
              <a:xfrm>
                <a:off x="6627284" y="3039654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3788BD"/>
                  </a:gs>
                  <a:gs pos="100000">
                    <a:srgbClr val="EBEAEB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0" name="Picture 18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4B72E42-C408-4AF6-949C-B1524D79A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56137" y="3167435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59EB0BAF-CCCB-4A98-9019-70894B7A7D4D}"/>
                </a:ext>
              </a:extLst>
            </p:cNvPr>
            <p:cNvGrpSpPr/>
            <p:nvPr/>
          </p:nvGrpSpPr>
          <p:grpSpPr>
            <a:xfrm>
              <a:off x="5538292" y="1241883"/>
              <a:ext cx="565149" cy="647700"/>
              <a:chOff x="9679473" y="415839"/>
              <a:chExt cx="565149" cy="64770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681A72-E516-478E-97B1-3FB21EDA7847}"/>
                  </a:ext>
                </a:extLst>
              </p:cNvPr>
              <p:cNvSpPr/>
              <p:nvPr/>
            </p:nvSpPr>
            <p:spPr>
              <a:xfrm>
                <a:off x="9679473" y="415839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3788BD"/>
                  </a:gs>
                  <a:gs pos="100000">
                    <a:srgbClr val="EBEAEB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53463AF4-BB20-4E42-9C3A-A106A73E6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3447" y="531644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89D09CA1-DF85-4DF9-BD2A-1002B76C06A6}"/>
                </a:ext>
              </a:extLst>
            </p:cNvPr>
            <p:cNvGrpSpPr/>
            <p:nvPr/>
          </p:nvGrpSpPr>
          <p:grpSpPr>
            <a:xfrm>
              <a:off x="4787204" y="1241883"/>
              <a:ext cx="565149" cy="647700"/>
              <a:chOff x="9397789" y="-851565"/>
              <a:chExt cx="565149" cy="647700"/>
            </a:xfrm>
          </p:grpSpPr>
          <p:sp>
            <p:nvSpPr>
              <p:cNvPr id="196" name="Rectangle: Rounded Corners 195">
                <a:extLst>
                  <a:ext uri="{FF2B5EF4-FFF2-40B4-BE49-F238E27FC236}">
                    <a16:creationId xmlns:a16="http://schemas.microsoft.com/office/drawing/2014/main" id="{C4C4C0CE-B5E8-4F58-A404-6FB031A57F27}"/>
                  </a:ext>
                </a:extLst>
              </p:cNvPr>
              <p:cNvSpPr/>
              <p:nvPr/>
            </p:nvSpPr>
            <p:spPr>
              <a:xfrm>
                <a:off x="9397789" y="-851565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3788BD"/>
                  </a:gs>
                  <a:gs pos="100000">
                    <a:srgbClr val="EBEAEB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2" name="Picture 191" descr="Logo&#10;&#10;Description automatically generated">
                <a:extLst>
                  <a:ext uri="{FF2B5EF4-FFF2-40B4-BE49-F238E27FC236}">
                    <a16:creationId xmlns:a16="http://schemas.microsoft.com/office/drawing/2014/main" id="{577E3BFD-FA62-45BD-A85A-0321A83CF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83620" y="-672670"/>
                <a:ext cx="457200" cy="364156"/>
              </a:xfrm>
              <a:prstGeom prst="rect">
                <a:avLst/>
              </a:prstGeom>
            </p:spPr>
          </p:pic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16FB07B-4A26-4C45-A578-D9B3E4B0EFB8}"/>
              </a:ext>
            </a:extLst>
          </p:cNvPr>
          <p:cNvGrpSpPr/>
          <p:nvPr/>
        </p:nvGrpSpPr>
        <p:grpSpPr>
          <a:xfrm>
            <a:off x="3237730" y="2830930"/>
            <a:ext cx="5829317" cy="647700"/>
            <a:chOff x="3285028" y="2940582"/>
            <a:chExt cx="5829317" cy="647700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F214752-F209-467F-AC1D-F1DE4ADBED27}"/>
                </a:ext>
              </a:extLst>
            </p:cNvPr>
            <p:cNvGrpSpPr/>
            <p:nvPr/>
          </p:nvGrpSpPr>
          <p:grpSpPr>
            <a:xfrm>
              <a:off x="4036868" y="2940582"/>
              <a:ext cx="565149" cy="647700"/>
              <a:chOff x="9311101" y="1598731"/>
              <a:chExt cx="565149" cy="64770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51041EA3-1D9B-45E7-A415-1A57FAF93C87}"/>
                  </a:ext>
                </a:extLst>
              </p:cNvPr>
              <p:cNvSpPr/>
              <p:nvPr/>
            </p:nvSpPr>
            <p:spPr>
              <a:xfrm>
                <a:off x="9311101" y="15987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0" name="Picture 13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8FAE9B6-6B0E-4E53-811A-695A8A349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74673" y="1653219"/>
                <a:ext cx="457200" cy="584616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10E9BB19-3DEF-4079-9849-3C65EFF95E0B}"/>
                </a:ext>
              </a:extLst>
            </p:cNvPr>
            <p:cNvGrpSpPr/>
            <p:nvPr/>
          </p:nvGrpSpPr>
          <p:grpSpPr>
            <a:xfrm>
              <a:off x="4788708" y="2940582"/>
              <a:ext cx="565149" cy="647700"/>
              <a:chOff x="5567914" y="2905586"/>
              <a:chExt cx="565149" cy="647700"/>
            </a:xfrm>
          </p:grpSpPr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8AB10C0F-55E2-4D51-B2AA-1E4DD6C4D734}"/>
                  </a:ext>
                </a:extLst>
              </p:cNvPr>
              <p:cNvSpPr/>
              <p:nvPr/>
            </p:nvSpPr>
            <p:spPr>
              <a:xfrm>
                <a:off x="5567914" y="2905586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4" name="Picture 14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89276D8-9C9A-4A43-BAB3-3A08CDC860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77162" y="3070718"/>
                <a:ext cx="549956" cy="371001"/>
              </a:xfrm>
              <a:prstGeom prst="rect">
                <a:avLst/>
              </a:prstGeom>
            </p:spPr>
          </p:pic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7AF122A8-F8F2-4D4B-8AFF-A177F53A334E}"/>
                </a:ext>
              </a:extLst>
            </p:cNvPr>
            <p:cNvGrpSpPr/>
            <p:nvPr/>
          </p:nvGrpSpPr>
          <p:grpSpPr>
            <a:xfrm>
              <a:off x="7044228" y="2940582"/>
              <a:ext cx="565149" cy="647700"/>
              <a:chOff x="10307666" y="5817321"/>
              <a:chExt cx="565149" cy="647700"/>
            </a:xfrm>
          </p:grpSpPr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E859F976-AF89-404A-870F-BCAD72F84FBF}"/>
                  </a:ext>
                </a:extLst>
              </p:cNvPr>
              <p:cNvSpPr/>
              <p:nvPr/>
            </p:nvSpPr>
            <p:spPr>
              <a:xfrm>
                <a:off x="10307666" y="581732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6" name="Picture 145" descr="Icon&#10;&#10;Description automatically generated">
                <a:extLst>
                  <a:ext uri="{FF2B5EF4-FFF2-40B4-BE49-F238E27FC236}">
                    <a16:creationId xmlns:a16="http://schemas.microsoft.com/office/drawing/2014/main" id="{0AD977CA-5667-4FB9-A5FC-8D3C51FAA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93389" y="5817321"/>
                <a:ext cx="457200" cy="585295"/>
              </a:xfrm>
              <a:prstGeom prst="rect">
                <a:avLst/>
              </a:prstGeom>
            </p:spPr>
          </p:pic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1572D130-6A6F-4E3F-81F5-3DA83B7D2CB4}"/>
                </a:ext>
              </a:extLst>
            </p:cNvPr>
            <p:cNvGrpSpPr/>
            <p:nvPr/>
          </p:nvGrpSpPr>
          <p:grpSpPr>
            <a:xfrm>
              <a:off x="6292388" y="2940582"/>
              <a:ext cx="565149" cy="647700"/>
              <a:chOff x="9311101" y="1598731"/>
              <a:chExt cx="565149" cy="647700"/>
            </a:xfrm>
          </p:grpSpPr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269AD17B-6A16-44F3-81B4-DC79D383F73E}"/>
                  </a:ext>
                </a:extLst>
              </p:cNvPr>
              <p:cNvSpPr/>
              <p:nvPr/>
            </p:nvSpPr>
            <p:spPr>
              <a:xfrm>
                <a:off x="9311101" y="15987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A084DA98-73D2-48B2-803B-1A65598C6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83095" y="1774162"/>
                <a:ext cx="457200" cy="329903"/>
              </a:xfrm>
              <a:prstGeom prst="rect">
                <a:avLst/>
              </a:prstGeom>
            </p:spPr>
          </p:pic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EC1A30F7-0A91-448E-9293-221C0BA960FF}"/>
                </a:ext>
              </a:extLst>
            </p:cNvPr>
            <p:cNvGrpSpPr/>
            <p:nvPr/>
          </p:nvGrpSpPr>
          <p:grpSpPr>
            <a:xfrm>
              <a:off x="3285028" y="2940582"/>
              <a:ext cx="565149" cy="647700"/>
              <a:chOff x="9006301" y="1293931"/>
              <a:chExt cx="565149" cy="647700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B60D81A5-7EDD-477B-B01F-086F55CDBEFC}"/>
                  </a:ext>
                </a:extLst>
              </p:cNvPr>
              <p:cNvSpPr/>
              <p:nvPr/>
            </p:nvSpPr>
            <p:spPr>
              <a:xfrm>
                <a:off x="9006301" y="12939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0240F03F-CE1E-4214-9902-4B4E77691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09863" y="1439614"/>
                <a:ext cx="457200" cy="378995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0406293-9374-4394-878A-4D3564E9C589}"/>
                </a:ext>
              </a:extLst>
            </p:cNvPr>
            <p:cNvGrpSpPr/>
            <p:nvPr/>
          </p:nvGrpSpPr>
          <p:grpSpPr>
            <a:xfrm>
              <a:off x="8549196" y="2940582"/>
              <a:ext cx="565149" cy="647700"/>
              <a:chOff x="13737786" y="1955342"/>
              <a:chExt cx="565149" cy="647700"/>
            </a:xfrm>
          </p:grpSpPr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3744DBA2-23E3-461F-B566-E7A96247C2BF}"/>
                  </a:ext>
                </a:extLst>
              </p:cNvPr>
              <p:cNvSpPr/>
              <p:nvPr/>
            </p:nvSpPr>
            <p:spPr>
              <a:xfrm>
                <a:off x="13737786" y="195534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8CFC5D56-9BF0-41E4-91FC-9A55CDB8D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67726" y="2010157"/>
                <a:ext cx="502920" cy="53807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53D1BFC8-ED7B-488E-A8F4-A1B7412EFA1F}"/>
                </a:ext>
              </a:extLst>
            </p:cNvPr>
            <p:cNvGrpSpPr/>
            <p:nvPr/>
          </p:nvGrpSpPr>
          <p:grpSpPr>
            <a:xfrm>
              <a:off x="7796068" y="2940582"/>
              <a:ext cx="566437" cy="647700"/>
              <a:chOff x="12772990" y="2074102"/>
              <a:chExt cx="566437" cy="647700"/>
            </a:xfrm>
          </p:grpSpPr>
          <p:sp>
            <p:nvSpPr>
              <p:cNvPr id="209" name="Rectangle: Rounded Corners 208">
                <a:extLst>
                  <a:ext uri="{FF2B5EF4-FFF2-40B4-BE49-F238E27FC236}">
                    <a16:creationId xmlns:a16="http://schemas.microsoft.com/office/drawing/2014/main" id="{C69BCF8A-22AF-40AD-847A-A3E82718DE6F}"/>
                  </a:ext>
                </a:extLst>
              </p:cNvPr>
              <p:cNvSpPr/>
              <p:nvPr/>
            </p:nvSpPr>
            <p:spPr>
              <a:xfrm>
                <a:off x="12772990" y="20741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CA53380B-EE91-4940-89ED-3E83D2DF6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36507" y="2224142"/>
                <a:ext cx="502920" cy="328832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F7AB4AA-0751-430A-B2AD-EC51938E6E92}"/>
                </a:ext>
              </a:extLst>
            </p:cNvPr>
            <p:cNvGrpSpPr/>
            <p:nvPr/>
          </p:nvGrpSpPr>
          <p:grpSpPr>
            <a:xfrm>
              <a:off x="5540548" y="2940582"/>
              <a:ext cx="565149" cy="647700"/>
              <a:chOff x="13701651" y="703472"/>
              <a:chExt cx="565149" cy="647700"/>
            </a:xfrm>
          </p:grpSpPr>
          <p:sp>
            <p:nvSpPr>
              <p:cNvPr id="213" name="Rectangle: Rounded Corners 212">
                <a:extLst>
                  <a:ext uri="{FF2B5EF4-FFF2-40B4-BE49-F238E27FC236}">
                    <a16:creationId xmlns:a16="http://schemas.microsoft.com/office/drawing/2014/main" id="{5CCB3DF4-23BA-45B7-8B10-75BE68E2F8C6}"/>
                  </a:ext>
                </a:extLst>
              </p:cNvPr>
              <p:cNvSpPr/>
              <p:nvPr/>
            </p:nvSpPr>
            <p:spPr>
              <a:xfrm>
                <a:off x="13701651" y="70347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BFE568E-F2D0-463B-AA88-CB1E4159C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38693" y="833216"/>
                <a:ext cx="502920" cy="416515"/>
              </a:xfrm>
              <a:prstGeom prst="rect">
                <a:avLst/>
              </a:prstGeom>
            </p:spPr>
          </p:pic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D6B9258-726E-4995-8A7B-3037C520AFF8}"/>
              </a:ext>
            </a:extLst>
          </p:cNvPr>
          <p:cNvGrpSpPr/>
          <p:nvPr/>
        </p:nvGrpSpPr>
        <p:grpSpPr>
          <a:xfrm>
            <a:off x="9253386" y="2016923"/>
            <a:ext cx="2069063" cy="647700"/>
            <a:chOff x="9300684" y="2126575"/>
            <a:chExt cx="2069063" cy="647700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08F05E4-075E-4FA3-A937-1EC3EF0B5E54}"/>
                </a:ext>
              </a:extLst>
            </p:cNvPr>
            <p:cNvGrpSpPr/>
            <p:nvPr/>
          </p:nvGrpSpPr>
          <p:grpSpPr>
            <a:xfrm>
              <a:off x="10804598" y="2126575"/>
              <a:ext cx="565149" cy="647700"/>
              <a:chOff x="13701652" y="3080230"/>
              <a:chExt cx="565149" cy="647700"/>
            </a:xfrm>
          </p:grpSpPr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0C8294DB-29B2-474B-B07E-C8CD227AC9D4}"/>
                  </a:ext>
                </a:extLst>
              </p:cNvPr>
              <p:cNvSpPr/>
              <p:nvPr/>
            </p:nvSpPr>
            <p:spPr>
              <a:xfrm>
                <a:off x="13701652" y="3080230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 descr="A picture containing box and whisker chart&#10;&#10;Description automatically generated">
                <a:extLst>
                  <a:ext uri="{FF2B5EF4-FFF2-40B4-BE49-F238E27FC236}">
                    <a16:creationId xmlns:a16="http://schemas.microsoft.com/office/drawing/2014/main" id="{817D933E-6958-4C31-9544-0BF72D4C3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48988" y="3096392"/>
                <a:ext cx="502920" cy="577572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EFB5B5D-0D5A-44C8-801A-EA5878D71D25}"/>
                </a:ext>
              </a:extLst>
            </p:cNvPr>
            <p:cNvGrpSpPr/>
            <p:nvPr/>
          </p:nvGrpSpPr>
          <p:grpSpPr>
            <a:xfrm>
              <a:off x="10052641" y="2126575"/>
              <a:ext cx="565149" cy="647700"/>
              <a:chOff x="12733115" y="3140596"/>
              <a:chExt cx="565149" cy="647700"/>
            </a:xfrm>
          </p:grpSpPr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463F76F5-268E-4C95-AA98-D1076F2A9EA7}"/>
                  </a:ext>
                </a:extLst>
              </p:cNvPr>
              <p:cNvSpPr/>
              <p:nvPr/>
            </p:nvSpPr>
            <p:spPr>
              <a:xfrm>
                <a:off x="12733115" y="3140596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 descr="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35750A34-197E-4145-B8E5-3BE73989B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62392" y="3151283"/>
                <a:ext cx="502920" cy="576647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635CCF-C873-448B-8F89-DACF24A2FED4}"/>
                </a:ext>
              </a:extLst>
            </p:cNvPr>
            <p:cNvGrpSpPr/>
            <p:nvPr/>
          </p:nvGrpSpPr>
          <p:grpSpPr>
            <a:xfrm>
              <a:off x="9300684" y="2126575"/>
              <a:ext cx="565149" cy="647700"/>
              <a:chOff x="12750765" y="585139"/>
              <a:chExt cx="565149" cy="647700"/>
            </a:xfrm>
          </p:grpSpPr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B14AC9A0-33C4-427F-AC0D-C3F3B544FE25}"/>
                  </a:ext>
                </a:extLst>
              </p:cNvPr>
              <p:cNvSpPr/>
              <p:nvPr/>
            </p:nvSpPr>
            <p:spPr>
              <a:xfrm>
                <a:off x="12750765" y="585139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C34A12"/>
                  </a:gs>
                  <a:gs pos="100000">
                    <a:srgbClr val="EEDCD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Logo&#10;&#10;Description automatically generated">
                <a:extLst>
                  <a:ext uri="{FF2B5EF4-FFF2-40B4-BE49-F238E27FC236}">
                    <a16:creationId xmlns:a16="http://schemas.microsoft.com/office/drawing/2014/main" id="{AD41D5F1-31BF-430E-9D36-0494F7947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73672" y="706879"/>
                <a:ext cx="502920" cy="441452"/>
              </a:xfrm>
              <a:prstGeom prst="rect">
                <a:avLst/>
              </a:prstGeom>
            </p:spPr>
          </p:pic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8E288AB-0042-4A07-915D-7EB4D4316A08}"/>
              </a:ext>
            </a:extLst>
          </p:cNvPr>
          <p:cNvGrpSpPr/>
          <p:nvPr/>
        </p:nvGrpSpPr>
        <p:grpSpPr>
          <a:xfrm>
            <a:off x="3237730" y="4530667"/>
            <a:ext cx="8836673" cy="647700"/>
            <a:chOff x="3285028" y="4640319"/>
            <a:chExt cx="8836673" cy="647700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9635E5F-EB65-459F-90FD-22D153F9944E}"/>
                </a:ext>
              </a:extLst>
            </p:cNvPr>
            <p:cNvGrpSpPr/>
            <p:nvPr/>
          </p:nvGrpSpPr>
          <p:grpSpPr>
            <a:xfrm>
              <a:off x="10804598" y="4640319"/>
              <a:ext cx="565149" cy="647700"/>
              <a:chOff x="11025215" y="1560631"/>
              <a:chExt cx="565149" cy="647700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DB45FD29-BFF7-4715-A5AB-858CCB38F1F0}"/>
                  </a:ext>
                </a:extLst>
              </p:cNvPr>
              <p:cNvSpPr/>
              <p:nvPr/>
            </p:nvSpPr>
            <p:spPr>
              <a:xfrm>
                <a:off x="11025215" y="15606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5" name="Picture 94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3D2C3EDE-D795-4B07-BC55-27DE14D2E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77752" y="1665192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CE3D9C8-7B78-4C37-9C22-332078656FFB}"/>
                </a:ext>
              </a:extLst>
            </p:cNvPr>
            <p:cNvGrpSpPr/>
            <p:nvPr/>
          </p:nvGrpSpPr>
          <p:grpSpPr>
            <a:xfrm>
              <a:off x="4788942" y="4640319"/>
              <a:ext cx="565149" cy="647700"/>
              <a:chOff x="11177615" y="1713031"/>
              <a:chExt cx="565149" cy="647700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135E595F-F1C2-4A91-B95C-478D550A426E}"/>
                  </a:ext>
                </a:extLst>
              </p:cNvPr>
              <p:cNvSpPr/>
              <p:nvPr/>
            </p:nvSpPr>
            <p:spPr>
              <a:xfrm>
                <a:off x="11177615" y="17130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7" name="Picture 9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F7F873F-402F-420A-B04C-E3B465CC4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53815" y="181125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0A694BA7-5274-4E6E-A345-55161C778B02}"/>
                </a:ext>
              </a:extLst>
            </p:cNvPr>
            <p:cNvGrpSpPr/>
            <p:nvPr/>
          </p:nvGrpSpPr>
          <p:grpSpPr>
            <a:xfrm>
              <a:off x="8548727" y="4640319"/>
              <a:ext cx="565149" cy="647700"/>
              <a:chOff x="11330015" y="1865431"/>
              <a:chExt cx="565149" cy="647700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D1A4E4AB-CEBC-4E9F-A436-E3D60120E751}"/>
                  </a:ext>
                </a:extLst>
              </p:cNvPr>
              <p:cNvSpPr/>
              <p:nvPr/>
            </p:nvSpPr>
            <p:spPr>
              <a:xfrm>
                <a:off x="11330015" y="18654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E726480-9611-41B7-B65C-D8E11B4F0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83989" y="1987573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0326716-5C6C-47D6-8E3F-F913AD6685F5}"/>
                </a:ext>
              </a:extLst>
            </p:cNvPr>
            <p:cNvGrpSpPr/>
            <p:nvPr/>
          </p:nvGrpSpPr>
          <p:grpSpPr>
            <a:xfrm>
              <a:off x="7044813" y="4640319"/>
              <a:ext cx="565149" cy="647700"/>
              <a:chOff x="11482415" y="2017831"/>
              <a:chExt cx="565149" cy="647700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2CDB95F0-9708-445F-9FFC-707FE7ADF15B}"/>
                  </a:ext>
                </a:extLst>
              </p:cNvPr>
              <p:cNvSpPr/>
              <p:nvPr/>
            </p:nvSpPr>
            <p:spPr>
              <a:xfrm>
                <a:off x="11482415" y="20178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F8838E0C-4969-495E-AA75-FCEE7AB55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6389" y="217023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476FBB5-38C0-4595-9881-36A2470AF82E}"/>
                </a:ext>
              </a:extLst>
            </p:cNvPr>
            <p:cNvGrpSpPr/>
            <p:nvPr/>
          </p:nvGrpSpPr>
          <p:grpSpPr>
            <a:xfrm>
              <a:off x="6292856" y="4640319"/>
              <a:ext cx="565149" cy="647700"/>
              <a:chOff x="11634815" y="2170231"/>
              <a:chExt cx="565149" cy="647700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63565F32-4BDC-4EA3-8DD1-409841C16FC6}"/>
                  </a:ext>
                </a:extLst>
              </p:cNvPr>
              <p:cNvSpPr/>
              <p:nvPr/>
            </p:nvSpPr>
            <p:spPr>
              <a:xfrm>
                <a:off x="11634815" y="21702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" name="Picture 102" descr="Text&#10;&#10;Description automatically generated">
                <a:extLst>
                  <a:ext uri="{FF2B5EF4-FFF2-40B4-BE49-F238E27FC236}">
                    <a16:creationId xmlns:a16="http://schemas.microsoft.com/office/drawing/2014/main" id="{1F240396-DFB1-4FF2-8BF3-765A253D4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11015" y="2299658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05ACF7D-B80D-4DF4-A8F3-FDCDD4E3546A}"/>
                </a:ext>
              </a:extLst>
            </p:cNvPr>
            <p:cNvGrpSpPr/>
            <p:nvPr/>
          </p:nvGrpSpPr>
          <p:grpSpPr>
            <a:xfrm>
              <a:off x="3285028" y="4640319"/>
              <a:ext cx="565149" cy="647700"/>
              <a:chOff x="11787215" y="2322631"/>
              <a:chExt cx="565149" cy="647700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05809061-C795-40D0-BF22-461144C25CB6}"/>
                  </a:ext>
                </a:extLst>
              </p:cNvPr>
              <p:cNvSpPr/>
              <p:nvPr/>
            </p:nvSpPr>
            <p:spPr>
              <a:xfrm>
                <a:off x="11787215" y="23226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F5F5880D-5DB3-4FF0-9D75-A2BB08310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41189" y="243693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2A47E79-F747-4807-8F9D-2F3094ADF499}"/>
                </a:ext>
              </a:extLst>
            </p:cNvPr>
            <p:cNvGrpSpPr/>
            <p:nvPr/>
          </p:nvGrpSpPr>
          <p:grpSpPr>
            <a:xfrm>
              <a:off x="7796770" y="4640319"/>
              <a:ext cx="565149" cy="647700"/>
              <a:chOff x="11939615" y="2475031"/>
              <a:chExt cx="565149" cy="647700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E7A498E6-D233-4073-A6EA-C25CA537F874}"/>
                  </a:ext>
                </a:extLst>
              </p:cNvPr>
              <p:cNvSpPr/>
              <p:nvPr/>
            </p:nvSpPr>
            <p:spPr>
              <a:xfrm>
                <a:off x="11939615" y="24750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7" name="Picture 106" descr="A picture containing clock, gauge&#10;&#10;Description automatically generated">
                <a:extLst>
                  <a:ext uri="{FF2B5EF4-FFF2-40B4-BE49-F238E27FC236}">
                    <a16:creationId xmlns:a16="http://schemas.microsoft.com/office/drawing/2014/main" id="{504B621B-5785-4EDE-9FA3-94D6F4CF9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15815" y="257028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B8C835C4-108B-420A-B926-2CD7A9175D57}"/>
                </a:ext>
              </a:extLst>
            </p:cNvPr>
            <p:cNvGrpSpPr/>
            <p:nvPr/>
          </p:nvGrpSpPr>
          <p:grpSpPr>
            <a:xfrm>
              <a:off x="9300684" y="4640319"/>
              <a:ext cx="565149" cy="647700"/>
              <a:chOff x="12092015" y="2627431"/>
              <a:chExt cx="565149" cy="647700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A172B918-3416-4E60-8EE4-4635604E5ECB}"/>
                  </a:ext>
                </a:extLst>
              </p:cNvPr>
              <p:cNvSpPr/>
              <p:nvPr/>
            </p:nvSpPr>
            <p:spPr>
              <a:xfrm>
                <a:off x="12092015" y="26274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805EFF06-6037-4B45-BBFD-AC3511288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92618" y="2672298"/>
                <a:ext cx="519491" cy="570335"/>
              </a:xfrm>
              <a:prstGeom prst="rect">
                <a:avLst/>
              </a:prstGeom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AC49D38-619B-4190-93B8-52C69CD07883}"/>
                </a:ext>
              </a:extLst>
            </p:cNvPr>
            <p:cNvGrpSpPr/>
            <p:nvPr/>
          </p:nvGrpSpPr>
          <p:grpSpPr>
            <a:xfrm>
              <a:off x="4036985" y="4640319"/>
              <a:ext cx="565149" cy="647700"/>
              <a:chOff x="12244415" y="2779831"/>
              <a:chExt cx="565149" cy="647700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938EB368-9E9A-41FE-8C20-9ACB8510FB45}"/>
                  </a:ext>
                </a:extLst>
              </p:cNvPr>
              <p:cNvSpPr/>
              <p:nvPr/>
            </p:nvSpPr>
            <p:spPr>
              <a:xfrm>
                <a:off x="12244415" y="27798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3B2B24FD-DEF9-458A-B7EA-886C79CE8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320615" y="2901202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FB2D1A65-B319-4E5A-BD67-F9DA51E438D3}"/>
                </a:ext>
              </a:extLst>
            </p:cNvPr>
            <p:cNvGrpSpPr/>
            <p:nvPr/>
          </p:nvGrpSpPr>
          <p:grpSpPr>
            <a:xfrm>
              <a:off x="10052641" y="4640319"/>
              <a:ext cx="565149" cy="647700"/>
              <a:chOff x="6957545" y="2885004"/>
              <a:chExt cx="565149" cy="647700"/>
            </a:xfrm>
          </p:grpSpPr>
          <p:sp>
            <p:nvSpPr>
              <p:cNvPr id="266" name="Rectangle: Rounded Corners 265">
                <a:extLst>
                  <a:ext uri="{FF2B5EF4-FFF2-40B4-BE49-F238E27FC236}">
                    <a16:creationId xmlns:a16="http://schemas.microsoft.com/office/drawing/2014/main" id="{D8CCE7DB-E941-49DE-8C40-159B045ACFDA}"/>
                  </a:ext>
                </a:extLst>
              </p:cNvPr>
              <p:cNvSpPr/>
              <p:nvPr/>
            </p:nvSpPr>
            <p:spPr>
              <a:xfrm>
                <a:off x="6957545" y="2885004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6" name="Picture 295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AB868935-604C-49C5-9FB4-9A4599908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24860" y="2996316"/>
                <a:ext cx="457200" cy="463420"/>
              </a:xfrm>
              <a:prstGeom prst="rect">
                <a:avLst/>
              </a:prstGeom>
            </p:spPr>
          </p:pic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72910B35-9389-4A8C-966E-87673E71259F}"/>
                </a:ext>
              </a:extLst>
            </p:cNvPr>
            <p:cNvGrpSpPr/>
            <p:nvPr/>
          </p:nvGrpSpPr>
          <p:grpSpPr>
            <a:xfrm>
              <a:off x="11556552" y="4640319"/>
              <a:ext cx="565149" cy="647700"/>
              <a:chOff x="7953419" y="2167324"/>
              <a:chExt cx="565149" cy="647700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7B950EEC-D596-4D26-BA94-24514D035740}"/>
                  </a:ext>
                </a:extLst>
              </p:cNvPr>
              <p:cNvSpPr/>
              <p:nvPr/>
            </p:nvSpPr>
            <p:spPr>
              <a:xfrm>
                <a:off x="7953419" y="2167324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8" name="Picture 297" descr="Logo, icon&#10;&#10;Description automatically generated">
                <a:extLst>
                  <a:ext uri="{FF2B5EF4-FFF2-40B4-BE49-F238E27FC236}">
                    <a16:creationId xmlns:a16="http://schemas.microsoft.com/office/drawing/2014/main" id="{4602E9FC-A6E3-4E5A-9656-EE0272E27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07394" y="2283408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48CA06B-15C3-43C2-B398-0BDC656C98EC}"/>
                </a:ext>
              </a:extLst>
            </p:cNvPr>
            <p:cNvGrpSpPr/>
            <p:nvPr/>
          </p:nvGrpSpPr>
          <p:grpSpPr>
            <a:xfrm>
              <a:off x="5540899" y="4640319"/>
              <a:ext cx="565149" cy="647700"/>
              <a:chOff x="5578980" y="4639389"/>
              <a:chExt cx="565149" cy="647700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B79CA328-CE81-41A9-ACA5-E9F2E2913DFC}"/>
                  </a:ext>
                </a:extLst>
              </p:cNvPr>
              <p:cNvSpPr/>
              <p:nvPr/>
            </p:nvSpPr>
            <p:spPr>
              <a:xfrm>
                <a:off x="5578980" y="4639389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E3D2E7"/>
                  </a:gs>
                  <a:gs pos="100000">
                    <a:srgbClr val="DBCEF1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34B1AD6D-144D-4F5E-BBCF-3D829E4C5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0482" y="4805072"/>
                <a:ext cx="457200" cy="316333"/>
              </a:xfrm>
              <a:prstGeom prst="rect">
                <a:avLst/>
              </a:prstGeom>
            </p:spPr>
          </p:pic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A125394-D57E-4DF8-B899-65012340645B}"/>
              </a:ext>
            </a:extLst>
          </p:cNvPr>
          <p:cNvGrpSpPr/>
          <p:nvPr/>
        </p:nvGrpSpPr>
        <p:grpSpPr>
          <a:xfrm>
            <a:off x="7753811" y="1132231"/>
            <a:ext cx="4320592" cy="647700"/>
            <a:chOff x="7801109" y="1241883"/>
            <a:chExt cx="4320592" cy="647700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321CFE7-6883-4E59-912F-3A282275475E}"/>
                </a:ext>
              </a:extLst>
            </p:cNvPr>
            <p:cNvGrpSpPr/>
            <p:nvPr/>
          </p:nvGrpSpPr>
          <p:grpSpPr>
            <a:xfrm>
              <a:off x="8552197" y="1241883"/>
              <a:ext cx="565149" cy="647700"/>
              <a:chOff x="11315423" y="2767852"/>
              <a:chExt cx="565149" cy="647700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37AB71AD-0C86-468F-88E5-3DFFF271ECF1}"/>
                  </a:ext>
                </a:extLst>
              </p:cNvPr>
              <p:cNvSpPr/>
              <p:nvPr/>
            </p:nvSpPr>
            <p:spPr>
              <a:xfrm>
                <a:off x="11315423" y="276785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3B9A8"/>
                  </a:gs>
                  <a:gs pos="100000">
                    <a:srgbClr val="F5F4F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8" name="Picture 167" descr="Text&#10;&#10;Description automatically generated">
                <a:extLst>
                  <a:ext uri="{FF2B5EF4-FFF2-40B4-BE49-F238E27FC236}">
                    <a16:creationId xmlns:a16="http://schemas.microsoft.com/office/drawing/2014/main" id="{C2B95F64-5FC6-4C17-848D-B144BE7BA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64739" y="285415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741521E-8F19-4B64-A3D0-255B4F9C5DC5}"/>
                </a:ext>
              </a:extLst>
            </p:cNvPr>
            <p:cNvGrpSpPr/>
            <p:nvPr/>
          </p:nvGrpSpPr>
          <p:grpSpPr>
            <a:xfrm>
              <a:off x="9303285" y="1241883"/>
              <a:ext cx="565149" cy="647700"/>
              <a:chOff x="11467823" y="2920252"/>
              <a:chExt cx="565149" cy="647700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A1E2FED3-B85A-4C7D-BC95-FBF10BA9D259}"/>
                  </a:ext>
                </a:extLst>
              </p:cNvPr>
              <p:cNvSpPr/>
              <p:nvPr/>
            </p:nvSpPr>
            <p:spPr>
              <a:xfrm>
                <a:off x="11467823" y="292025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3B9A8"/>
                  </a:gs>
                  <a:gs pos="100000">
                    <a:srgbClr val="F5F4F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0" name="Picture 169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ABE4E757-01A9-4E11-9152-5D14A5CA6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21797" y="3038489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F65FA5D-844E-4642-9A00-90235446EDE6}"/>
                </a:ext>
              </a:extLst>
            </p:cNvPr>
            <p:cNvGrpSpPr/>
            <p:nvPr/>
          </p:nvGrpSpPr>
          <p:grpSpPr>
            <a:xfrm>
              <a:off x="10054373" y="1241883"/>
              <a:ext cx="565149" cy="647700"/>
              <a:chOff x="11163023" y="2615452"/>
              <a:chExt cx="565149" cy="647700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CE4A8792-4E6D-4CC6-A175-CD70EC0CC575}"/>
                  </a:ext>
                </a:extLst>
              </p:cNvPr>
              <p:cNvSpPr/>
              <p:nvPr/>
            </p:nvSpPr>
            <p:spPr>
              <a:xfrm>
                <a:off x="11163023" y="261545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3B9A8"/>
                  </a:gs>
                  <a:gs pos="100000">
                    <a:srgbClr val="F5F4F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6" name="Picture 165" descr="Logo, icon&#10;&#10;Description automatically generated">
                <a:extLst>
                  <a:ext uri="{FF2B5EF4-FFF2-40B4-BE49-F238E27FC236}">
                    <a16:creationId xmlns:a16="http://schemas.microsoft.com/office/drawing/2014/main" id="{F8A52184-949E-4633-A789-6B1364C7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09364" y="2731950"/>
                <a:ext cx="457200" cy="464527"/>
              </a:xfrm>
              <a:prstGeom prst="rect">
                <a:avLst/>
              </a:prstGeom>
            </p:spPr>
          </p:pic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B18855C1-57F4-4826-A524-17F0AB2C2499}"/>
                </a:ext>
              </a:extLst>
            </p:cNvPr>
            <p:cNvGrpSpPr/>
            <p:nvPr/>
          </p:nvGrpSpPr>
          <p:grpSpPr>
            <a:xfrm>
              <a:off x="11556552" y="1241883"/>
              <a:ext cx="565149" cy="647700"/>
              <a:chOff x="11010623" y="2463052"/>
              <a:chExt cx="565149" cy="647700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9489E819-982F-4ECE-B6EB-20DF3297DE34}"/>
                  </a:ext>
                </a:extLst>
              </p:cNvPr>
              <p:cNvSpPr/>
              <p:nvPr/>
            </p:nvSpPr>
            <p:spPr>
              <a:xfrm>
                <a:off x="11010623" y="246305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3B9A8"/>
                  </a:gs>
                  <a:gs pos="100000">
                    <a:srgbClr val="F5F4F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4" name="Picture 163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F4523212-29DA-47F9-8158-3DA66AD2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92322" y="257945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56EECDA-DF9B-4437-9279-2C3F5D148003}"/>
                </a:ext>
              </a:extLst>
            </p:cNvPr>
            <p:cNvGrpSpPr/>
            <p:nvPr/>
          </p:nvGrpSpPr>
          <p:grpSpPr>
            <a:xfrm>
              <a:off x="10805461" y="1241883"/>
              <a:ext cx="565149" cy="647700"/>
              <a:chOff x="10744688" y="1279406"/>
              <a:chExt cx="565149" cy="647700"/>
            </a:xfrm>
          </p:grpSpPr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E04221C7-4309-470A-9929-FC10E37EAB5A}"/>
                  </a:ext>
                </a:extLst>
              </p:cNvPr>
              <p:cNvSpPr/>
              <p:nvPr/>
            </p:nvSpPr>
            <p:spPr>
              <a:xfrm>
                <a:off x="10744688" y="1279406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3B9A8"/>
                  </a:gs>
                  <a:gs pos="100000">
                    <a:srgbClr val="F5F4F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Logo&#10;&#10;Description automatically generated">
                <a:extLst>
                  <a:ext uri="{FF2B5EF4-FFF2-40B4-BE49-F238E27FC236}">
                    <a16:creationId xmlns:a16="http://schemas.microsoft.com/office/drawing/2014/main" id="{C84616BB-2756-42EA-AA96-3A34F5DD9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98320" y="1398242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F31C222-85D4-4E32-BAC8-30BFB1F6E69D}"/>
                </a:ext>
              </a:extLst>
            </p:cNvPr>
            <p:cNvGrpSpPr/>
            <p:nvPr/>
          </p:nvGrpSpPr>
          <p:grpSpPr>
            <a:xfrm>
              <a:off x="7801109" y="1241883"/>
              <a:ext cx="565149" cy="647700"/>
              <a:chOff x="7771986" y="1270461"/>
              <a:chExt cx="565149" cy="647700"/>
            </a:xfrm>
          </p:grpSpPr>
          <p:sp>
            <p:nvSpPr>
              <p:cNvPr id="241" name="Rectangle: Rounded Corners 240">
                <a:extLst>
                  <a:ext uri="{FF2B5EF4-FFF2-40B4-BE49-F238E27FC236}">
                    <a16:creationId xmlns:a16="http://schemas.microsoft.com/office/drawing/2014/main" id="{7C0807E6-9791-454A-BD41-25C4E7A5ABF6}"/>
                  </a:ext>
                </a:extLst>
              </p:cNvPr>
              <p:cNvSpPr/>
              <p:nvPr/>
            </p:nvSpPr>
            <p:spPr>
              <a:xfrm>
                <a:off x="7771986" y="127046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3B9A8"/>
                  </a:gs>
                  <a:gs pos="100000">
                    <a:srgbClr val="F5F4F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3D231E28-AC3A-43D5-B1D4-840928DF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23745" y="1420583"/>
                <a:ext cx="457200" cy="398467"/>
              </a:xfrm>
              <a:prstGeom prst="rect">
                <a:avLst/>
              </a:prstGeom>
            </p:spPr>
          </p:pic>
        </p:grp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77CA9A50-79EB-42F7-820E-7D56C569E704}"/>
              </a:ext>
            </a:extLst>
          </p:cNvPr>
          <p:cNvGrpSpPr/>
          <p:nvPr/>
        </p:nvGrpSpPr>
        <p:grpSpPr>
          <a:xfrm>
            <a:off x="3941614" y="1157736"/>
            <a:ext cx="565149" cy="647700"/>
            <a:chOff x="8671439" y="-1080968"/>
            <a:chExt cx="565149" cy="64770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84B0C49-1DA6-4BBF-84E6-5BC50531A6FE}"/>
                </a:ext>
              </a:extLst>
            </p:cNvPr>
            <p:cNvSpPr/>
            <p:nvPr/>
          </p:nvSpPr>
          <p:spPr>
            <a:xfrm>
              <a:off x="8671439" y="-1080968"/>
              <a:ext cx="565149" cy="647700"/>
            </a:xfrm>
            <a:prstGeom prst="roundRect">
              <a:avLst/>
            </a:prstGeom>
            <a:gradFill>
              <a:gsLst>
                <a:gs pos="0">
                  <a:srgbClr val="B4CCE2"/>
                </a:gs>
                <a:gs pos="100000">
                  <a:srgbClr val="EBEAEB"/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2" name="Picture 271" descr="Icon&#10;&#10;Description automatically generated">
              <a:extLst>
                <a:ext uri="{FF2B5EF4-FFF2-40B4-BE49-F238E27FC236}">
                  <a16:creationId xmlns:a16="http://schemas.microsoft.com/office/drawing/2014/main" id="{07878D37-6996-48A4-81D4-9C884DA0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5413" y="-963917"/>
              <a:ext cx="457200" cy="457200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476594C3-9D57-4AD8-A06A-ED5817EC183C}"/>
              </a:ext>
            </a:extLst>
          </p:cNvPr>
          <p:cNvGrpSpPr/>
          <p:nvPr/>
        </p:nvGrpSpPr>
        <p:grpSpPr>
          <a:xfrm>
            <a:off x="5498098" y="5379132"/>
            <a:ext cx="6576305" cy="647700"/>
            <a:chOff x="5545396" y="5488784"/>
            <a:chExt cx="6576305" cy="64770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6015A91-8B78-4DE3-9D20-E850742C3519}"/>
                </a:ext>
              </a:extLst>
            </p:cNvPr>
            <p:cNvGrpSpPr/>
            <p:nvPr/>
          </p:nvGrpSpPr>
          <p:grpSpPr>
            <a:xfrm>
              <a:off x="11556552" y="5488784"/>
              <a:ext cx="565149" cy="647700"/>
              <a:chOff x="6980869" y="2718297"/>
              <a:chExt cx="565149" cy="6477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16083854-DC17-4D1A-B25F-778F65135660}"/>
                  </a:ext>
                </a:extLst>
              </p:cNvPr>
              <p:cNvSpPr/>
              <p:nvPr/>
            </p:nvSpPr>
            <p:spPr>
              <a:xfrm>
                <a:off x="6980869" y="2718297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8" name="Picture 277" descr="Logo&#10;&#10;Description automatically generated">
                <a:extLst>
                  <a:ext uri="{FF2B5EF4-FFF2-40B4-BE49-F238E27FC236}">
                    <a16:creationId xmlns:a16="http://schemas.microsoft.com/office/drawing/2014/main" id="{E544A595-1C6C-4F5A-B609-84E398835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46487" y="2831108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1867471E-A49A-4709-B791-2B5306A12713}"/>
                </a:ext>
              </a:extLst>
            </p:cNvPr>
            <p:cNvGrpSpPr/>
            <p:nvPr/>
          </p:nvGrpSpPr>
          <p:grpSpPr>
            <a:xfrm>
              <a:off x="5545396" y="5488784"/>
              <a:ext cx="565149" cy="647700"/>
              <a:chOff x="8458689" y="2338755"/>
              <a:chExt cx="565149" cy="647700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FDF0CA5-EFF9-4DCE-81CD-22E68E9BDDFA}"/>
                  </a:ext>
                </a:extLst>
              </p:cNvPr>
              <p:cNvSpPr/>
              <p:nvPr/>
            </p:nvSpPr>
            <p:spPr>
              <a:xfrm>
                <a:off x="8458689" y="2338755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5E8AF49B-DA6D-45A0-9369-628AF4CA1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14632" y="2450119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3FF7E7E3-E802-4ECC-AF50-556D23D5E0FE}"/>
                </a:ext>
              </a:extLst>
            </p:cNvPr>
            <p:cNvGrpSpPr/>
            <p:nvPr/>
          </p:nvGrpSpPr>
          <p:grpSpPr>
            <a:xfrm>
              <a:off x="9300684" y="5488784"/>
              <a:ext cx="565149" cy="647700"/>
              <a:chOff x="7960096" y="1373873"/>
              <a:chExt cx="565149" cy="647700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B4455F42-EE18-46F3-9B3B-708D1DCE0FA7}"/>
                  </a:ext>
                </a:extLst>
              </p:cNvPr>
              <p:cNvSpPr/>
              <p:nvPr/>
            </p:nvSpPr>
            <p:spPr>
              <a:xfrm>
                <a:off x="7960096" y="1373873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0" name="Picture 269" descr="Logo, icon&#10;&#10;Description automatically generated">
                <a:extLst>
                  <a:ext uri="{FF2B5EF4-FFF2-40B4-BE49-F238E27FC236}">
                    <a16:creationId xmlns:a16="http://schemas.microsoft.com/office/drawing/2014/main" id="{714238F7-C7C5-471B-9710-DF32810BC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14070" y="1469123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FBA17394-4796-423A-B81D-8BFD9FDE03E3}"/>
                </a:ext>
              </a:extLst>
            </p:cNvPr>
            <p:cNvGrpSpPr/>
            <p:nvPr/>
          </p:nvGrpSpPr>
          <p:grpSpPr>
            <a:xfrm>
              <a:off x="6288359" y="5488784"/>
              <a:ext cx="565149" cy="647700"/>
              <a:chOff x="9161966" y="2321951"/>
              <a:chExt cx="565149" cy="647700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AC072220-4970-47D6-A07F-35FD38B8A3A1}"/>
                  </a:ext>
                </a:extLst>
              </p:cNvPr>
              <p:cNvSpPr/>
              <p:nvPr/>
            </p:nvSpPr>
            <p:spPr>
              <a:xfrm>
                <a:off x="9161966" y="232195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4" name="Picture 283" descr="Shape, icon, arrow&#10;&#10;Description automatically generated">
                <a:extLst>
                  <a:ext uri="{FF2B5EF4-FFF2-40B4-BE49-F238E27FC236}">
                    <a16:creationId xmlns:a16="http://schemas.microsoft.com/office/drawing/2014/main" id="{831B6EA9-4D55-4A2F-9764-E558211C9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6586" y="2426426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E0833161-05E4-42DC-BC65-E45A8F51016A}"/>
                </a:ext>
              </a:extLst>
            </p:cNvPr>
            <p:cNvGrpSpPr/>
            <p:nvPr/>
          </p:nvGrpSpPr>
          <p:grpSpPr>
            <a:xfrm>
              <a:off x="10052641" y="5488784"/>
              <a:ext cx="565149" cy="647700"/>
              <a:chOff x="7960096" y="3670930"/>
              <a:chExt cx="565149" cy="647700"/>
            </a:xfrm>
          </p:grpSpPr>
          <p:sp>
            <p:nvSpPr>
              <p:cNvPr id="313" name="Rectangle: Rounded Corners 312">
                <a:extLst>
                  <a:ext uri="{FF2B5EF4-FFF2-40B4-BE49-F238E27FC236}">
                    <a16:creationId xmlns:a16="http://schemas.microsoft.com/office/drawing/2014/main" id="{49E733BA-C616-4C62-BC00-A0C61E845C6A}"/>
                  </a:ext>
                </a:extLst>
              </p:cNvPr>
              <p:cNvSpPr/>
              <p:nvPr/>
            </p:nvSpPr>
            <p:spPr>
              <a:xfrm>
                <a:off x="7960096" y="3670930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4" name="Picture 273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4EE1D977-01C7-4E04-A793-8276BEF2F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14070" y="376618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C78E6E3D-9CF0-40CC-9436-86A48F857917}"/>
                </a:ext>
              </a:extLst>
            </p:cNvPr>
            <p:cNvGrpSpPr/>
            <p:nvPr/>
          </p:nvGrpSpPr>
          <p:grpSpPr>
            <a:xfrm>
              <a:off x="7794905" y="5488784"/>
              <a:ext cx="565149" cy="647700"/>
              <a:chOff x="6930247" y="2354869"/>
              <a:chExt cx="565149" cy="647700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CEDCEE94-9B12-4AC4-B199-45D1F8AD49E6}"/>
                  </a:ext>
                </a:extLst>
              </p:cNvPr>
              <p:cNvSpPr/>
              <p:nvPr/>
            </p:nvSpPr>
            <p:spPr>
              <a:xfrm>
                <a:off x="6930247" y="2354869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2" name="Picture 291" descr="Logo&#10;&#10;Description automatically generated">
                <a:extLst>
                  <a:ext uri="{FF2B5EF4-FFF2-40B4-BE49-F238E27FC236}">
                    <a16:creationId xmlns:a16="http://schemas.microsoft.com/office/drawing/2014/main" id="{1F547DAC-17B4-466F-A4F5-B2833DE1E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5669" y="2409626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2CABF605-B949-49CB-A889-C8D3A299E77A}"/>
                </a:ext>
              </a:extLst>
            </p:cNvPr>
            <p:cNvGrpSpPr/>
            <p:nvPr/>
          </p:nvGrpSpPr>
          <p:grpSpPr>
            <a:xfrm>
              <a:off x="7044813" y="5488784"/>
              <a:ext cx="565149" cy="647700"/>
              <a:chOff x="7755412" y="2354869"/>
              <a:chExt cx="565149" cy="647700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CDA604A-7004-45BB-BDE3-3BFF4A87251F}"/>
                  </a:ext>
                </a:extLst>
              </p:cNvPr>
              <p:cNvSpPr/>
              <p:nvPr/>
            </p:nvSpPr>
            <p:spPr>
              <a:xfrm>
                <a:off x="7755412" y="2354869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0" name="Picture 289" descr="A picture containing text, dark&#10;&#10;Description automatically generated">
                <a:extLst>
                  <a:ext uri="{FF2B5EF4-FFF2-40B4-BE49-F238E27FC236}">
                    <a16:creationId xmlns:a16="http://schemas.microsoft.com/office/drawing/2014/main" id="{4AE75A83-015C-4D7C-AA55-BFA75C6C2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008" y="247138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BC37C605-400D-489E-80FB-D7B181D16572}"/>
                </a:ext>
              </a:extLst>
            </p:cNvPr>
            <p:cNvGrpSpPr/>
            <p:nvPr/>
          </p:nvGrpSpPr>
          <p:grpSpPr>
            <a:xfrm>
              <a:off x="10804598" y="5488784"/>
              <a:ext cx="565149" cy="647700"/>
              <a:chOff x="6492512" y="3085642"/>
              <a:chExt cx="565149" cy="647700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DA553448-3CBC-4E43-950D-96A42A112C7B}"/>
                  </a:ext>
                </a:extLst>
              </p:cNvPr>
              <p:cNvSpPr/>
              <p:nvPr/>
            </p:nvSpPr>
            <p:spPr>
              <a:xfrm>
                <a:off x="6492512" y="308564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4" name="Picture 29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44FB467-FB7E-439E-8C14-36FF3453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6486" y="3288017"/>
                <a:ext cx="457200" cy="281966"/>
              </a:xfrm>
              <a:prstGeom prst="rect">
                <a:avLst/>
              </a:prstGeom>
            </p:spPr>
          </p:pic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F6629BE-7B7B-4999-9986-3B93BB57373B}"/>
                </a:ext>
              </a:extLst>
            </p:cNvPr>
            <p:cNvGrpSpPr/>
            <p:nvPr/>
          </p:nvGrpSpPr>
          <p:grpSpPr>
            <a:xfrm>
              <a:off x="8548727" y="5488784"/>
              <a:ext cx="565149" cy="647700"/>
              <a:chOff x="13044411" y="3563931"/>
              <a:chExt cx="565149" cy="647700"/>
            </a:xfrm>
          </p:grpSpPr>
          <p:sp>
            <p:nvSpPr>
              <p:cNvPr id="315" name="Rectangle: Rounded Corners 314">
                <a:extLst>
                  <a:ext uri="{FF2B5EF4-FFF2-40B4-BE49-F238E27FC236}">
                    <a16:creationId xmlns:a16="http://schemas.microsoft.com/office/drawing/2014/main" id="{4F66C423-E90F-47DB-B518-78A8FDB13959}"/>
                  </a:ext>
                </a:extLst>
              </p:cNvPr>
              <p:cNvSpPr/>
              <p:nvPr/>
            </p:nvSpPr>
            <p:spPr>
              <a:xfrm>
                <a:off x="13044411" y="356393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2D6A47"/>
                  </a:gs>
                  <a:gs pos="100000">
                    <a:srgbClr val="EBEAEA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" name="Picture 101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AC466698-6AF8-4F5C-8472-E7BBF6BF6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98385" y="3662793"/>
                <a:ext cx="457200" cy="449976"/>
              </a:xfrm>
              <a:prstGeom prst="rect">
                <a:avLst/>
              </a:prstGeom>
            </p:spPr>
          </p:pic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7F39C306-FE52-491F-8325-DD235DAF88B4}"/>
              </a:ext>
            </a:extLst>
          </p:cNvPr>
          <p:cNvGrpSpPr/>
          <p:nvPr/>
        </p:nvGrpSpPr>
        <p:grpSpPr>
          <a:xfrm>
            <a:off x="11509254" y="2016923"/>
            <a:ext cx="565149" cy="2278420"/>
            <a:chOff x="11556552" y="2126575"/>
            <a:chExt cx="565149" cy="2278420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411AD0CB-56D3-4F3A-AD0D-9D4117826C4D}"/>
                </a:ext>
              </a:extLst>
            </p:cNvPr>
            <p:cNvGrpSpPr/>
            <p:nvPr/>
          </p:nvGrpSpPr>
          <p:grpSpPr>
            <a:xfrm>
              <a:off x="11556552" y="3757295"/>
              <a:ext cx="565149" cy="647700"/>
              <a:chOff x="9069873" y="2596402"/>
              <a:chExt cx="565149" cy="647700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819CD2C0-F3F3-4319-926F-A9BD93279CCB}"/>
                  </a:ext>
                </a:extLst>
              </p:cNvPr>
              <p:cNvSpPr/>
              <p:nvPr/>
            </p:nvSpPr>
            <p:spPr>
              <a:xfrm>
                <a:off x="9069873" y="25964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2" name="Picture 211" descr="Icon&#10;&#10;Description automatically generated">
                <a:extLst>
                  <a:ext uri="{FF2B5EF4-FFF2-40B4-BE49-F238E27FC236}">
                    <a16:creationId xmlns:a16="http://schemas.microsoft.com/office/drawing/2014/main" id="{25B98F7E-29E1-4F76-8B2E-4DF522963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08873" y="2735031"/>
                <a:ext cx="457200" cy="437536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C8E3A13-7317-42ED-9C77-399F1C6EEE2B}"/>
                </a:ext>
              </a:extLst>
            </p:cNvPr>
            <p:cNvGrpSpPr/>
            <p:nvPr/>
          </p:nvGrpSpPr>
          <p:grpSpPr>
            <a:xfrm>
              <a:off x="11556552" y="2940582"/>
              <a:ext cx="565149" cy="647700"/>
              <a:chOff x="4139072" y="2144762"/>
              <a:chExt cx="565149" cy="647700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117CDA71-1F77-4B22-AA83-9342CBC1EFBC}"/>
                  </a:ext>
                </a:extLst>
              </p:cNvPr>
              <p:cNvSpPr/>
              <p:nvPr/>
            </p:nvSpPr>
            <p:spPr>
              <a:xfrm>
                <a:off x="4139072" y="214476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4" name="Picture 83" descr="A picture containing kitchenware&#10;&#10;Description automatically generated">
                <a:extLst>
                  <a:ext uri="{FF2B5EF4-FFF2-40B4-BE49-F238E27FC236}">
                    <a16:creationId xmlns:a16="http://schemas.microsoft.com/office/drawing/2014/main" id="{926CDC35-82EC-4817-9409-9867D6C55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3046" y="2268675"/>
                <a:ext cx="457200" cy="399875"/>
              </a:xfrm>
              <a:prstGeom prst="rect">
                <a:avLst/>
              </a:prstGeom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B4EEFE6-4FDF-4FBE-976D-150275D9FFC4}"/>
                </a:ext>
              </a:extLst>
            </p:cNvPr>
            <p:cNvGrpSpPr/>
            <p:nvPr/>
          </p:nvGrpSpPr>
          <p:grpSpPr>
            <a:xfrm>
              <a:off x="11556552" y="2126575"/>
              <a:ext cx="565149" cy="647700"/>
              <a:chOff x="3446916" y="2149137"/>
              <a:chExt cx="565149" cy="647700"/>
            </a:xfrm>
          </p:grpSpPr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id="{9041F80F-40C6-4F09-9124-95D4F7E32FCD}"/>
                  </a:ext>
                </a:extLst>
              </p:cNvPr>
              <p:cNvSpPr/>
              <p:nvPr/>
            </p:nvSpPr>
            <p:spPr>
              <a:xfrm>
                <a:off x="3446916" y="2149137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7" name="Picture 246" descr="A picture containing text, monitor&#10;&#10;Description automatically generated">
                <a:extLst>
                  <a:ext uri="{FF2B5EF4-FFF2-40B4-BE49-F238E27FC236}">
                    <a16:creationId xmlns:a16="http://schemas.microsoft.com/office/drawing/2014/main" id="{CC067085-F6BC-4F70-95D4-192E5F720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00890" y="2333650"/>
                <a:ext cx="457200" cy="278674"/>
              </a:xfrm>
              <a:prstGeom prst="rect">
                <a:avLst/>
              </a:prstGeom>
            </p:spPr>
          </p:pic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D47E7D9B-FAE9-4A14-B25C-16FE59B54ECA}"/>
              </a:ext>
            </a:extLst>
          </p:cNvPr>
          <p:cNvGrpSpPr/>
          <p:nvPr/>
        </p:nvGrpSpPr>
        <p:grpSpPr>
          <a:xfrm>
            <a:off x="3237730" y="5379132"/>
            <a:ext cx="1317106" cy="647700"/>
            <a:chOff x="3285028" y="5488784"/>
            <a:chExt cx="1317106" cy="6477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9744F04A-B158-4531-9F6B-1708151AE911}"/>
                </a:ext>
              </a:extLst>
            </p:cNvPr>
            <p:cNvGrpSpPr/>
            <p:nvPr/>
          </p:nvGrpSpPr>
          <p:grpSpPr>
            <a:xfrm>
              <a:off x="3285028" y="5488784"/>
              <a:ext cx="565149" cy="647700"/>
              <a:chOff x="12559850" y="2352301"/>
              <a:chExt cx="565149" cy="647700"/>
            </a:xfrm>
          </p:grpSpPr>
          <p:sp>
            <p:nvSpPr>
              <p:cNvPr id="312" name="Rectangle: Rounded Corners 311">
                <a:extLst>
                  <a:ext uri="{FF2B5EF4-FFF2-40B4-BE49-F238E27FC236}">
                    <a16:creationId xmlns:a16="http://schemas.microsoft.com/office/drawing/2014/main" id="{0B2CA94D-BF59-4C75-A0D7-E8FAEEC0717C}"/>
                  </a:ext>
                </a:extLst>
              </p:cNvPr>
              <p:cNvSpPr/>
              <p:nvPr/>
            </p:nvSpPr>
            <p:spPr>
              <a:xfrm>
                <a:off x="12559850" y="235230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003087"/>
                  </a:gs>
                  <a:gs pos="100000">
                    <a:srgbClr val="C5DAFF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6" name="Picture 285" descr="Logo, icon&#10;&#10;Description automatically generated">
                <a:extLst>
                  <a:ext uri="{FF2B5EF4-FFF2-40B4-BE49-F238E27FC236}">
                    <a16:creationId xmlns:a16="http://schemas.microsoft.com/office/drawing/2014/main" id="{4C5BC654-6C5C-44CB-A640-B1C775653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13824" y="244755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B84FFC5D-9563-4718-8EF1-326B2E01DEBA}"/>
                </a:ext>
              </a:extLst>
            </p:cNvPr>
            <p:cNvGrpSpPr/>
            <p:nvPr/>
          </p:nvGrpSpPr>
          <p:grpSpPr>
            <a:xfrm>
              <a:off x="4036985" y="5488784"/>
              <a:ext cx="565149" cy="647700"/>
              <a:chOff x="13272168" y="2359129"/>
              <a:chExt cx="565149" cy="647700"/>
            </a:xfrm>
          </p:grpSpPr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02376FC5-9169-40CC-965A-3A37A24913F5}"/>
                  </a:ext>
                </a:extLst>
              </p:cNvPr>
              <p:cNvSpPr/>
              <p:nvPr/>
            </p:nvSpPr>
            <p:spPr>
              <a:xfrm>
                <a:off x="13272168" y="2359129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003087"/>
                  </a:gs>
                  <a:gs pos="100000">
                    <a:srgbClr val="C5DAFF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 descr="Icon&#10;&#10;Description automatically generated">
                <a:extLst>
                  <a:ext uri="{FF2B5EF4-FFF2-40B4-BE49-F238E27FC236}">
                    <a16:creationId xmlns:a16="http://schemas.microsoft.com/office/drawing/2014/main" id="{40BC4042-F776-40C1-91B9-0F11D434B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328795" y="2497346"/>
                <a:ext cx="457200" cy="410255"/>
              </a:xfrm>
              <a:prstGeom prst="rect">
                <a:avLst/>
              </a:prstGeom>
            </p:spPr>
          </p:pic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9A8857A-5D6D-4545-8C9A-3DEF27D29749}"/>
              </a:ext>
            </a:extLst>
          </p:cNvPr>
          <p:cNvGrpSpPr/>
          <p:nvPr/>
        </p:nvGrpSpPr>
        <p:grpSpPr>
          <a:xfrm>
            <a:off x="3237730" y="2016923"/>
            <a:ext cx="2821020" cy="647700"/>
            <a:chOff x="3285028" y="2126575"/>
            <a:chExt cx="2821020" cy="647700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849F80F-4B93-4752-9907-7FF6CF1E4913}"/>
                </a:ext>
              </a:extLst>
            </p:cNvPr>
            <p:cNvGrpSpPr/>
            <p:nvPr/>
          </p:nvGrpSpPr>
          <p:grpSpPr>
            <a:xfrm>
              <a:off x="4788942" y="2126575"/>
              <a:ext cx="565149" cy="647700"/>
              <a:chOff x="10263215" y="4687207"/>
              <a:chExt cx="565149" cy="647700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E8AAC83A-6C37-4686-AE7B-7E4F62EDB547}"/>
                  </a:ext>
                </a:extLst>
              </p:cNvPr>
              <p:cNvSpPr/>
              <p:nvPr/>
            </p:nvSpPr>
            <p:spPr>
              <a:xfrm>
                <a:off x="10263215" y="4687207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EE511"/>
                  </a:gs>
                  <a:gs pos="100000">
                    <a:srgbClr val="F6F1E8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4C18DF39-2C47-4196-9419-40AA131C1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17189" y="4870092"/>
                <a:ext cx="457200" cy="281930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41E7435-1454-4E79-A067-46CF86AA0FF0}"/>
                </a:ext>
              </a:extLst>
            </p:cNvPr>
            <p:cNvGrpSpPr/>
            <p:nvPr/>
          </p:nvGrpSpPr>
          <p:grpSpPr>
            <a:xfrm>
              <a:off x="4036985" y="2126575"/>
              <a:ext cx="565149" cy="647700"/>
              <a:chOff x="10568015" y="4992007"/>
              <a:chExt cx="565149" cy="6477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E87D479-C0A1-425D-8E2D-EFF9EE7B3400}"/>
                  </a:ext>
                </a:extLst>
              </p:cNvPr>
              <p:cNvSpPr/>
              <p:nvPr/>
            </p:nvSpPr>
            <p:spPr>
              <a:xfrm>
                <a:off x="10568015" y="4992007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EE511"/>
                  </a:gs>
                  <a:gs pos="100000">
                    <a:srgbClr val="F6F1E8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878D4FE2-0066-4878-AD14-B5E8ECBEC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90239" y="5044394"/>
                <a:ext cx="542925" cy="542925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9020BA4-2C5E-4EF3-B74E-FED0EDF7CB86}"/>
                </a:ext>
              </a:extLst>
            </p:cNvPr>
            <p:cNvGrpSpPr/>
            <p:nvPr/>
          </p:nvGrpSpPr>
          <p:grpSpPr>
            <a:xfrm>
              <a:off x="5540899" y="2126575"/>
              <a:ext cx="565149" cy="647700"/>
              <a:chOff x="10415615" y="4839607"/>
              <a:chExt cx="565149" cy="64770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AA926E7-D857-4A64-B184-2A3440B1515D}"/>
                  </a:ext>
                </a:extLst>
              </p:cNvPr>
              <p:cNvSpPr/>
              <p:nvPr/>
            </p:nvSpPr>
            <p:spPr>
              <a:xfrm>
                <a:off x="10415615" y="4839607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EE511"/>
                  </a:gs>
                  <a:gs pos="100000">
                    <a:srgbClr val="F6F1E8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C2A87475-37C6-47CA-B76B-E72625F0E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79627" y="4962739"/>
                <a:ext cx="481576" cy="481576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D123F2C-FB29-4C6B-901B-0D123060A428}"/>
                </a:ext>
              </a:extLst>
            </p:cNvPr>
            <p:cNvGrpSpPr/>
            <p:nvPr/>
          </p:nvGrpSpPr>
          <p:grpSpPr>
            <a:xfrm>
              <a:off x="3285028" y="2126575"/>
              <a:ext cx="565149" cy="647700"/>
              <a:chOff x="6269032" y="2147774"/>
              <a:chExt cx="565149" cy="647700"/>
            </a:xfrm>
          </p:grpSpPr>
          <p:sp>
            <p:nvSpPr>
              <p:cNvPr id="257" name="Rectangle: Rounded Corners 256">
                <a:extLst>
                  <a:ext uri="{FF2B5EF4-FFF2-40B4-BE49-F238E27FC236}">
                    <a16:creationId xmlns:a16="http://schemas.microsoft.com/office/drawing/2014/main" id="{579F894B-8B4F-45CC-A4BC-C891FEECBC74}"/>
                  </a:ext>
                </a:extLst>
              </p:cNvPr>
              <p:cNvSpPr/>
              <p:nvPr/>
            </p:nvSpPr>
            <p:spPr>
              <a:xfrm>
                <a:off x="6269032" y="2147774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EE511"/>
                  </a:gs>
                  <a:gs pos="100000">
                    <a:srgbClr val="F6F1E8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8" name="Picture 97" descr="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9A8F7977-400F-4CB0-84E0-6FD0878A6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3006" y="2243024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39A518C-E85E-41C4-AF10-F2B8F55C6FB4}"/>
              </a:ext>
            </a:extLst>
          </p:cNvPr>
          <p:cNvGrpSpPr/>
          <p:nvPr/>
        </p:nvGrpSpPr>
        <p:grpSpPr>
          <a:xfrm>
            <a:off x="3237730" y="3643028"/>
            <a:ext cx="8085529" cy="656931"/>
            <a:chOff x="3285028" y="3752680"/>
            <a:chExt cx="8085529" cy="656931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82079A6C-B6B9-45E4-9181-8ABA3D00DB74}"/>
                </a:ext>
              </a:extLst>
            </p:cNvPr>
            <p:cNvGrpSpPr/>
            <p:nvPr/>
          </p:nvGrpSpPr>
          <p:grpSpPr>
            <a:xfrm>
              <a:off x="7040773" y="3757295"/>
              <a:ext cx="565149" cy="647700"/>
              <a:chOff x="9679473" y="3206002"/>
              <a:chExt cx="565149" cy="64770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B8C6152E-B61D-4269-AACA-F8FD1463E658}"/>
                  </a:ext>
                </a:extLst>
              </p:cNvPr>
              <p:cNvSpPr/>
              <p:nvPr/>
            </p:nvSpPr>
            <p:spPr>
              <a:xfrm>
                <a:off x="9679473" y="32060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0" name="Picture 209" descr="A picture containing text, clipart, businesscard&#10;&#10;Description automatically generated">
                <a:extLst>
                  <a:ext uri="{FF2B5EF4-FFF2-40B4-BE49-F238E27FC236}">
                    <a16:creationId xmlns:a16="http://schemas.microsoft.com/office/drawing/2014/main" id="{AD13F14F-3DA2-4644-AD5F-D75448F89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56926" y="3280539"/>
                <a:ext cx="254693" cy="536725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5D514E3-3484-4B5A-A563-E87915771FD8}"/>
                </a:ext>
              </a:extLst>
            </p:cNvPr>
            <p:cNvGrpSpPr/>
            <p:nvPr/>
          </p:nvGrpSpPr>
          <p:grpSpPr>
            <a:xfrm>
              <a:off x="6289624" y="3757295"/>
              <a:ext cx="565149" cy="647700"/>
              <a:chOff x="9222273" y="2748802"/>
              <a:chExt cx="565149" cy="647700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DD7AE921-10D2-4123-830C-729651B3AAF2}"/>
                  </a:ext>
                </a:extLst>
              </p:cNvPr>
              <p:cNvSpPr/>
              <p:nvPr/>
            </p:nvSpPr>
            <p:spPr>
              <a:xfrm>
                <a:off x="9222273" y="27488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30A69F81-9701-4D57-B81E-33505CCCD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76247" y="2895187"/>
                <a:ext cx="457200" cy="344372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06C7FCEC-0E2F-4F19-8993-7B12FDE69E42}"/>
                </a:ext>
              </a:extLst>
            </p:cNvPr>
            <p:cNvGrpSpPr/>
            <p:nvPr/>
          </p:nvGrpSpPr>
          <p:grpSpPr>
            <a:xfrm>
              <a:off x="8551961" y="3757295"/>
              <a:ext cx="565149" cy="647700"/>
              <a:chOff x="9831873" y="3358402"/>
              <a:chExt cx="565149" cy="647700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C0F603D8-1EEC-4D58-952B-D2552744EC63}"/>
                  </a:ext>
                </a:extLst>
              </p:cNvPr>
              <p:cNvSpPr/>
              <p:nvPr/>
            </p:nvSpPr>
            <p:spPr>
              <a:xfrm>
                <a:off x="9831873" y="33584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8" name="Picture 217" descr="Icon&#10;&#10;Description automatically generated">
                <a:extLst>
                  <a:ext uri="{FF2B5EF4-FFF2-40B4-BE49-F238E27FC236}">
                    <a16:creationId xmlns:a16="http://schemas.microsoft.com/office/drawing/2014/main" id="{E385691D-911E-4190-BE17-68041D319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06271" y="3413461"/>
                <a:ext cx="365760" cy="575479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A735129-57E5-4BA5-B955-117B0F88F7EE}"/>
                </a:ext>
              </a:extLst>
            </p:cNvPr>
            <p:cNvGrpSpPr/>
            <p:nvPr/>
          </p:nvGrpSpPr>
          <p:grpSpPr>
            <a:xfrm>
              <a:off x="5538475" y="3757295"/>
              <a:ext cx="565149" cy="647700"/>
              <a:chOff x="8917473" y="2444002"/>
              <a:chExt cx="565149" cy="647700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AE5DD757-D8B8-460B-8761-7B59BC2F0324}"/>
                  </a:ext>
                </a:extLst>
              </p:cNvPr>
              <p:cNvSpPr/>
              <p:nvPr/>
            </p:nvSpPr>
            <p:spPr>
              <a:xfrm>
                <a:off x="8917473" y="24440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6" name="Picture 205" descr="Diagram&#10;&#10;Description automatically generated">
                <a:extLst>
                  <a:ext uri="{FF2B5EF4-FFF2-40B4-BE49-F238E27FC236}">
                    <a16:creationId xmlns:a16="http://schemas.microsoft.com/office/drawing/2014/main" id="{B488D9AE-0D3D-4FEC-ADCC-81A8F2E72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71447" y="2553171"/>
                <a:ext cx="457200" cy="506256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40B5C4F0-7B81-4C3C-9AF6-62DF09372B30}"/>
                </a:ext>
              </a:extLst>
            </p:cNvPr>
            <p:cNvGrpSpPr/>
            <p:nvPr/>
          </p:nvGrpSpPr>
          <p:grpSpPr>
            <a:xfrm>
              <a:off x="9303110" y="3757295"/>
              <a:ext cx="565149" cy="647700"/>
              <a:chOff x="9527073" y="3053602"/>
              <a:chExt cx="565149" cy="64770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4E1CFA17-2FC4-4A9D-8416-4D15E12CBDC0}"/>
                  </a:ext>
                </a:extLst>
              </p:cNvPr>
              <p:cNvSpPr/>
              <p:nvPr/>
            </p:nvSpPr>
            <p:spPr>
              <a:xfrm>
                <a:off x="9527073" y="30536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2" name="Picture 201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FABC3791-F243-4CE8-989B-AB21BDE72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0155" y="3098256"/>
                <a:ext cx="283927" cy="589794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0234B19-F024-4EF6-B74D-F403421ED235}"/>
                </a:ext>
              </a:extLst>
            </p:cNvPr>
            <p:cNvGrpSpPr/>
            <p:nvPr/>
          </p:nvGrpSpPr>
          <p:grpSpPr>
            <a:xfrm>
              <a:off x="4036177" y="3757295"/>
              <a:ext cx="565149" cy="647700"/>
              <a:chOff x="8068713" y="3244686"/>
              <a:chExt cx="565149" cy="647700"/>
            </a:xfrm>
          </p:grpSpPr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D12D8AD0-D36C-4C85-A852-0FA0A59A0D9C}"/>
                  </a:ext>
                </a:extLst>
              </p:cNvPr>
              <p:cNvSpPr/>
              <p:nvPr/>
            </p:nvSpPr>
            <p:spPr>
              <a:xfrm>
                <a:off x="8068713" y="3244686"/>
                <a:ext cx="565149" cy="6477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8" name="Picture 207" descr="Chart, line chart&#10;&#10;Description automatically generated">
                <a:extLst>
                  <a:ext uri="{FF2B5EF4-FFF2-40B4-BE49-F238E27FC236}">
                    <a16:creationId xmlns:a16="http://schemas.microsoft.com/office/drawing/2014/main" id="{5E325AF3-94E9-45BE-A335-1D27B833D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14761" y="3342952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463D5494-6CC0-46AE-A808-4527FA8A4C87}"/>
                </a:ext>
              </a:extLst>
            </p:cNvPr>
            <p:cNvGrpSpPr/>
            <p:nvPr/>
          </p:nvGrpSpPr>
          <p:grpSpPr>
            <a:xfrm>
              <a:off x="3285028" y="3757295"/>
              <a:ext cx="565149" cy="647700"/>
              <a:chOff x="5834354" y="3407724"/>
              <a:chExt cx="565149" cy="647700"/>
            </a:xfrm>
          </p:grpSpPr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DD2DA5DC-C71C-41B2-BCB3-4049270F56AD}"/>
                  </a:ext>
                </a:extLst>
              </p:cNvPr>
              <p:cNvSpPr/>
              <p:nvPr/>
            </p:nvSpPr>
            <p:spPr>
              <a:xfrm>
                <a:off x="5834354" y="3407724"/>
                <a:ext cx="565149" cy="6477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4" name="Picture 203" descr="Chart&#10;&#10;Description automatically generated">
                <a:extLst>
                  <a:ext uri="{FF2B5EF4-FFF2-40B4-BE49-F238E27FC236}">
                    <a16:creationId xmlns:a16="http://schemas.microsoft.com/office/drawing/2014/main" id="{6F0D7B89-FEE3-41A9-8044-F87B82F6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8328" y="352600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98CEC5C-5410-46D8-8E96-7CB749F67E15}"/>
                </a:ext>
              </a:extLst>
            </p:cNvPr>
            <p:cNvGrpSpPr/>
            <p:nvPr/>
          </p:nvGrpSpPr>
          <p:grpSpPr>
            <a:xfrm>
              <a:off x="7791922" y="3752680"/>
              <a:ext cx="574039" cy="656931"/>
              <a:chOff x="10140285" y="4115353"/>
              <a:chExt cx="574039" cy="656931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08123428-35C3-4EEF-B183-4C08C5F4AB5F}"/>
                  </a:ext>
                </a:extLst>
              </p:cNvPr>
              <p:cNvSpPr/>
              <p:nvPr/>
            </p:nvSpPr>
            <p:spPr>
              <a:xfrm>
                <a:off x="10140285" y="4115353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1C776A03-CE6F-4194-AC58-097E7E1ED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65684" y="4227770"/>
                <a:ext cx="548640" cy="544514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801FFC76-0628-4A39-B71C-826ED8992970}"/>
                </a:ext>
              </a:extLst>
            </p:cNvPr>
            <p:cNvGrpSpPr/>
            <p:nvPr/>
          </p:nvGrpSpPr>
          <p:grpSpPr>
            <a:xfrm>
              <a:off x="10805408" y="3757295"/>
              <a:ext cx="565149" cy="647700"/>
              <a:chOff x="9374673" y="2901202"/>
              <a:chExt cx="565149" cy="647700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99470B2E-F976-4F02-8E43-DED2963CEB12}"/>
                  </a:ext>
                </a:extLst>
              </p:cNvPr>
              <p:cNvSpPr/>
              <p:nvPr/>
            </p:nvSpPr>
            <p:spPr>
              <a:xfrm>
                <a:off x="9374673" y="29012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0" name="Picture 199" descr="Logo&#10;&#10;Description automatically generated">
                <a:extLst>
                  <a:ext uri="{FF2B5EF4-FFF2-40B4-BE49-F238E27FC236}">
                    <a16:creationId xmlns:a16="http://schemas.microsoft.com/office/drawing/2014/main" id="{FC2940EF-0B5C-4ACC-BE91-DC6084C05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40235" y="2972899"/>
                <a:ext cx="457200" cy="542406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F0663362-A5BE-4CC4-A577-5BA58E08524D}"/>
                </a:ext>
              </a:extLst>
            </p:cNvPr>
            <p:cNvGrpSpPr/>
            <p:nvPr/>
          </p:nvGrpSpPr>
          <p:grpSpPr>
            <a:xfrm>
              <a:off x="10054259" y="3757295"/>
              <a:ext cx="565149" cy="647700"/>
              <a:chOff x="9984273" y="3510802"/>
              <a:chExt cx="565149" cy="647700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7FA97532-CEBB-41ED-9651-9474B6C26AB5}"/>
                  </a:ext>
                </a:extLst>
              </p:cNvPr>
              <p:cNvSpPr/>
              <p:nvPr/>
            </p:nvSpPr>
            <p:spPr>
              <a:xfrm>
                <a:off x="9984273" y="351080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0" name="Picture 219" descr="Icon&#10;&#10;Description automatically generated">
                <a:extLst>
                  <a:ext uri="{FF2B5EF4-FFF2-40B4-BE49-F238E27FC236}">
                    <a16:creationId xmlns:a16="http://schemas.microsoft.com/office/drawing/2014/main" id="{2FC3DD86-BA91-4B3B-98AE-7BFBA2527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05730" y="3544979"/>
                <a:ext cx="365760" cy="553865"/>
              </a:xfrm>
              <a:prstGeom prst="rect">
                <a:avLst/>
              </a:prstGeom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0422716-D626-4E1F-877D-090862E0B1C2}"/>
                </a:ext>
              </a:extLst>
            </p:cNvPr>
            <p:cNvGrpSpPr/>
            <p:nvPr/>
          </p:nvGrpSpPr>
          <p:grpSpPr>
            <a:xfrm>
              <a:off x="4787326" y="3757295"/>
              <a:ext cx="565149" cy="647700"/>
              <a:chOff x="12964473" y="4359689"/>
              <a:chExt cx="565149" cy="647700"/>
            </a:xfrm>
          </p:grpSpPr>
          <p:sp>
            <p:nvSpPr>
              <p:cNvPr id="264" name="Rectangle: Rounded Corners 263">
                <a:extLst>
                  <a:ext uri="{FF2B5EF4-FFF2-40B4-BE49-F238E27FC236}">
                    <a16:creationId xmlns:a16="http://schemas.microsoft.com/office/drawing/2014/main" id="{48567C1C-A36C-4F20-BA96-92B54283268C}"/>
                  </a:ext>
                </a:extLst>
              </p:cNvPr>
              <p:cNvSpPr/>
              <p:nvPr/>
            </p:nvSpPr>
            <p:spPr>
              <a:xfrm>
                <a:off x="12964473" y="4359689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0" name="Picture 279" descr="Logo, icon&#10;&#10;Description automatically generated">
                <a:extLst>
                  <a:ext uri="{FF2B5EF4-FFF2-40B4-BE49-F238E27FC236}">
                    <a16:creationId xmlns:a16="http://schemas.microsoft.com/office/drawing/2014/main" id="{BFE4EC7F-D89A-491A-9F3D-324D7E6BD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18447" y="4454939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3A424D3-E545-4106-A782-5BA1D95BBD4B}"/>
              </a:ext>
            </a:extLst>
          </p:cNvPr>
          <p:cNvGrpSpPr/>
          <p:nvPr/>
        </p:nvGrpSpPr>
        <p:grpSpPr>
          <a:xfrm>
            <a:off x="9253738" y="2830930"/>
            <a:ext cx="2068829" cy="647700"/>
            <a:chOff x="9301036" y="2940582"/>
            <a:chExt cx="2068829" cy="6477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CB225FE-33EF-4D45-9CEF-13566C01613D}"/>
                </a:ext>
              </a:extLst>
            </p:cNvPr>
            <p:cNvGrpSpPr/>
            <p:nvPr/>
          </p:nvGrpSpPr>
          <p:grpSpPr>
            <a:xfrm>
              <a:off x="9301036" y="2940582"/>
              <a:ext cx="565149" cy="647700"/>
              <a:chOff x="12212906" y="3805038"/>
              <a:chExt cx="565149" cy="647700"/>
            </a:xfrm>
          </p:grpSpPr>
          <p:sp>
            <p:nvSpPr>
              <p:cNvPr id="215" name="Rectangle: Rounded Corners 214">
                <a:extLst>
                  <a:ext uri="{FF2B5EF4-FFF2-40B4-BE49-F238E27FC236}">
                    <a16:creationId xmlns:a16="http://schemas.microsoft.com/office/drawing/2014/main" id="{087342A2-1AE8-4B4B-91D4-9493884AF25C}"/>
                  </a:ext>
                </a:extLst>
              </p:cNvPr>
              <p:cNvSpPr/>
              <p:nvPr/>
            </p:nvSpPr>
            <p:spPr>
              <a:xfrm>
                <a:off x="12212906" y="3805038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 descr="Text&#10;&#10;Description automatically generated">
                <a:extLst>
                  <a:ext uri="{FF2B5EF4-FFF2-40B4-BE49-F238E27FC236}">
                    <a16:creationId xmlns:a16="http://schemas.microsoft.com/office/drawing/2014/main" id="{A0F6C2B0-8E1C-4F06-B139-64015D99B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244020" y="3904841"/>
                <a:ext cx="502920" cy="421629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A56A69F-5626-43FA-9661-BA192E9D66A4}"/>
                </a:ext>
              </a:extLst>
            </p:cNvPr>
            <p:cNvGrpSpPr/>
            <p:nvPr/>
          </p:nvGrpSpPr>
          <p:grpSpPr>
            <a:xfrm>
              <a:off x="10052876" y="2940582"/>
              <a:ext cx="565149" cy="647700"/>
              <a:chOff x="12416574" y="6178412"/>
              <a:chExt cx="565149" cy="647700"/>
            </a:xfrm>
          </p:grpSpPr>
          <p:sp>
            <p:nvSpPr>
              <p:cNvPr id="275" name="Rectangle: Rounded Corners 274">
                <a:extLst>
                  <a:ext uri="{FF2B5EF4-FFF2-40B4-BE49-F238E27FC236}">
                    <a16:creationId xmlns:a16="http://schemas.microsoft.com/office/drawing/2014/main" id="{772BA4DC-E328-4F10-A795-4FC62FFF4E16}"/>
                  </a:ext>
                </a:extLst>
              </p:cNvPr>
              <p:cNvSpPr/>
              <p:nvPr/>
            </p:nvSpPr>
            <p:spPr>
              <a:xfrm>
                <a:off x="12416574" y="617841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79617B82-5DDA-4B07-8F37-7D89FA9C9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70548" y="6289718"/>
                <a:ext cx="457200" cy="425089"/>
              </a:xfrm>
              <a:prstGeom prst="rect">
                <a:avLst/>
              </a:prstGeom>
            </p:spPr>
          </p:pic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C84C037-AEFB-4FCC-878D-CDA967556DCE}"/>
                </a:ext>
              </a:extLst>
            </p:cNvPr>
            <p:cNvGrpSpPr/>
            <p:nvPr/>
          </p:nvGrpSpPr>
          <p:grpSpPr>
            <a:xfrm>
              <a:off x="10804716" y="2940582"/>
              <a:ext cx="565149" cy="647700"/>
              <a:chOff x="13028869" y="6181428"/>
              <a:chExt cx="565149" cy="647700"/>
            </a:xfrm>
          </p:grpSpPr>
          <p:sp>
            <p:nvSpPr>
              <p:cNvPr id="281" name="Rectangle: Rounded Corners 280">
                <a:extLst>
                  <a:ext uri="{FF2B5EF4-FFF2-40B4-BE49-F238E27FC236}">
                    <a16:creationId xmlns:a16="http://schemas.microsoft.com/office/drawing/2014/main" id="{5719AE20-F7B7-4DBC-9358-8F31B6D6C14A}"/>
                  </a:ext>
                </a:extLst>
              </p:cNvPr>
              <p:cNvSpPr/>
              <p:nvPr/>
            </p:nvSpPr>
            <p:spPr>
              <a:xfrm>
                <a:off x="13028869" y="6181428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FC6109"/>
                  </a:gs>
                  <a:gs pos="100000">
                    <a:srgbClr val="F6EAE4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 descr="Diagram&#10;&#10;Description automatically generated">
                <a:extLst>
                  <a:ext uri="{FF2B5EF4-FFF2-40B4-BE49-F238E27FC236}">
                    <a16:creationId xmlns:a16="http://schemas.microsoft.com/office/drawing/2014/main" id="{9B08F595-9C01-4CD1-B473-D589A34B9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82843" y="6292989"/>
                <a:ext cx="457200" cy="424579"/>
              </a:xfrm>
              <a:prstGeom prst="rect">
                <a:avLst/>
              </a:prstGeom>
            </p:spPr>
          </p:pic>
        </p:grp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3FE401F-F0D9-4302-B491-8B0DB6A415D9}"/>
              </a:ext>
            </a:extLst>
          </p:cNvPr>
          <p:cNvGrpSpPr/>
          <p:nvPr/>
        </p:nvGrpSpPr>
        <p:grpSpPr>
          <a:xfrm>
            <a:off x="4739779" y="5381981"/>
            <a:ext cx="566928" cy="649224"/>
            <a:chOff x="3530733" y="5649440"/>
            <a:chExt cx="423862" cy="485775"/>
          </a:xfrm>
        </p:grpSpPr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81EF732E-7DBB-4336-8F9F-924CDE5B0352}"/>
                </a:ext>
              </a:extLst>
            </p:cNvPr>
            <p:cNvSpPr/>
            <p:nvPr/>
          </p:nvSpPr>
          <p:spPr>
            <a:xfrm>
              <a:off x="3530733" y="5649440"/>
              <a:ext cx="423862" cy="485775"/>
            </a:xfrm>
            <a:prstGeom prst="roundRect">
              <a:avLst/>
            </a:prstGeom>
            <a:gradFill>
              <a:gsLst>
                <a:gs pos="0">
                  <a:srgbClr val="003087"/>
                </a:gs>
                <a:gs pos="100000">
                  <a:srgbClr val="C5DAFF"/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8" name="Picture 247" descr="Chart, line chart&#10;&#10;Description automatically generated">
              <a:extLst>
                <a:ext uri="{FF2B5EF4-FFF2-40B4-BE49-F238E27FC236}">
                  <a16:creationId xmlns:a16="http://schemas.microsoft.com/office/drawing/2014/main" id="{546963EF-A235-48D0-95AD-A630BC8DE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1214" y="5769118"/>
              <a:ext cx="342900" cy="246419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87EB2A1-3B56-4775-8A73-2318B207456F}"/>
              </a:ext>
            </a:extLst>
          </p:cNvPr>
          <p:cNvGrpSpPr/>
          <p:nvPr/>
        </p:nvGrpSpPr>
        <p:grpSpPr>
          <a:xfrm>
            <a:off x="5490994" y="6129728"/>
            <a:ext cx="5089594" cy="687968"/>
            <a:chOff x="3291798" y="6279684"/>
            <a:chExt cx="5089594" cy="687968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DE97336-F1F1-4515-9DC9-2A58C8942BE4}"/>
                </a:ext>
              </a:extLst>
            </p:cNvPr>
            <p:cNvGrpSpPr/>
            <p:nvPr/>
          </p:nvGrpSpPr>
          <p:grpSpPr>
            <a:xfrm>
              <a:off x="4042886" y="6279684"/>
              <a:ext cx="565149" cy="647700"/>
              <a:chOff x="5813425" y="-1614368"/>
              <a:chExt cx="565149" cy="647700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0F654CA2-E38C-46FB-9B27-E9200FC095C6}"/>
                  </a:ext>
                </a:extLst>
              </p:cNvPr>
              <p:cNvSpPr/>
              <p:nvPr/>
            </p:nvSpPr>
            <p:spPr>
              <a:xfrm>
                <a:off x="5813425" y="-1614368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BD3FE"/>
                  </a:gs>
                  <a:gs pos="100000">
                    <a:srgbClr val="E8EDF5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1" name="Picture 180" descr="Shape&#10;&#10;Description automatically generated">
                <a:extLst>
                  <a:ext uri="{FF2B5EF4-FFF2-40B4-BE49-F238E27FC236}">
                    <a16:creationId xmlns:a16="http://schemas.microsoft.com/office/drawing/2014/main" id="{D2E0F214-0AB0-4A5B-BBB0-F5025590E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3829" y="-1464489"/>
                <a:ext cx="324339" cy="469085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26D9E2-EA97-448A-86FE-6BD7C6E50C99}"/>
                </a:ext>
              </a:extLst>
            </p:cNvPr>
            <p:cNvGrpSpPr/>
            <p:nvPr/>
          </p:nvGrpSpPr>
          <p:grpSpPr>
            <a:xfrm>
              <a:off x="3291798" y="6279684"/>
              <a:ext cx="565149" cy="647700"/>
              <a:chOff x="10772906" y="2966112"/>
              <a:chExt cx="565149" cy="647700"/>
            </a:xfrm>
          </p:grpSpPr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id="{2A2CF95A-C841-4A04-B8B6-C609CC0F37B9}"/>
                  </a:ext>
                </a:extLst>
              </p:cNvPr>
              <p:cNvSpPr/>
              <p:nvPr/>
            </p:nvSpPr>
            <p:spPr>
              <a:xfrm>
                <a:off x="10772906" y="296611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BD3FE"/>
                  </a:gs>
                  <a:gs pos="100000">
                    <a:srgbClr val="E8EDF5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081BBE3-B78C-4F67-94E7-1AA289465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18759" y="3163858"/>
                <a:ext cx="457200" cy="328161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DB8E501-87A8-499A-973B-00C7ABDA62BA}"/>
                </a:ext>
              </a:extLst>
            </p:cNvPr>
            <p:cNvGrpSpPr/>
            <p:nvPr/>
          </p:nvGrpSpPr>
          <p:grpSpPr>
            <a:xfrm>
              <a:off x="4806805" y="6286089"/>
              <a:ext cx="565149" cy="647700"/>
              <a:chOff x="4806805" y="6286089"/>
              <a:chExt cx="565149" cy="647700"/>
            </a:xfrm>
          </p:grpSpPr>
          <p:sp>
            <p:nvSpPr>
              <p:cNvPr id="258" name="Rectangle: Rounded Corners 257">
                <a:extLst>
                  <a:ext uri="{FF2B5EF4-FFF2-40B4-BE49-F238E27FC236}">
                    <a16:creationId xmlns:a16="http://schemas.microsoft.com/office/drawing/2014/main" id="{83D22720-A92D-4D49-8EB5-6634DCC0115F}"/>
                  </a:ext>
                </a:extLst>
              </p:cNvPr>
              <p:cNvSpPr/>
              <p:nvPr/>
            </p:nvSpPr>
            <p:spPr>
              <a:xfrm>
                <a:off x="4806805" y="6286089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BD3FE"/>
                  </a:gs>
                  <a:gs pos="100000">
                    <a:srgbClr val="E8EDF5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63A1BDD7-3DBE-4BAB-8C9C-BBF6D9C9D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0779" y="6457674"/>
                <a:ext cx="457200" cy="328991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9D32762-2266-4B95-90E0-41B9783BB10E}"/>
                </a:ext>
              </a:extLst>
            </p:cNvPr>
            <p:cNvGrpSpPr/>
            <p:nvPr/>
          </p:nvGrpSpPr>
          <p:grpSpPr>
            <a:xfrm>
              <a:off x="5546059" y="6292532"/>
              <a:ext cx="565149" cy="647700"/>
              <a:chOff x="5546059" y="6292532"/>
              <a:chExt cx="565149" cy="647700"/>
            </a:xfrm>
          </p:grpSpPr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DFD30C6D-39E2-417B-A556-674FBD442E09}"/>
                  </a:ext>
                </a:extLst>
              </p:cNvPr>
              <p:cNvSpPr/>
              <p:nvPr/>
            </p:nvSpPr>
            <p:spPr>
              <a:xfrm>
                <a:off x="5546059" y="629253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BD3FE"/>
                  </a:gs>
                  <a:gs pos="100000">
                    <a:srgbClr val="E8EDF5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 descr="Graphical user interface, diagram&#10;&#10;Description automatically generated">
                <a:extLst>
                  <a:ext uri="{FF2B5EF4-FFF2-40B4-BE49-F238E27FC236}">
                    <a16:creationId xmlns:a16="http://schemas.microsoft.com/office/drawing/2014/main" id="{697028A2-3675-496D-95D4-54CC3320D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00033" y="6427988"/>
                <a:ext cx="457200" cy="388363"/>
              </a:xfrm>
              <a:prstGeom prst="rect">
                <a:avLst/>
              </a:prstGeom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223F605-FC66-4F5D-93A0-B1D3A254BE75}"/>
                </a:ext>
              </a:extLst>
            </p:cNvPr>
            <p:cNvGrpSpPr/>
            <p:nvPr/>
          </p:nvGrpSpPr>
          <p:grpSpPr>
            <a:xfrm>
              <a:off x="7816243" y="6314861"/>
              <a:ext cx="565149" cy="647700"/>
              <a:chOff x="7816243" y="6314861"/>
              <a:chExt cx="565149" cy="647700"/>
            </a:xfrm>
          </p:grpSpPr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id="{620CA6C8-E2D8-4D9A-8AED-A7DCDD8D7EA8}"/>
                  </a:ext>
                </a:extLst>
              </p:cNvPr>
              <p:cNvSpPr/>
              <p:nvPr/>
            </p:nvSpPr>
            <p:spPr>
              <a:xfrm>
                <a:off x="7816243" y="631486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BD3FE"/>
                  </a:gs>
                  <a:gs pos="100000">
                    <a:srgbClr val="E8EDF5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85A534C-731D-4EE8-855D-C4B359F98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9143" y="6393569"/>
                <a:ext cx="439348" cy="45720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EE0906F-4BA9-4895-AC06-D9278BC4B9E6}"/>
                </a:ext>
              </a:extLst>
            </p:cNvPr>
            <p:cNvGrpSpPr/>
            <p:nvPr/>
          </p:nvGrpSpPr>
          <p:grpSpPr>
            <a:xfrm>
              <a:off x="6297237" y="6314861"/>
              <a:ext cx="565149" cy="647700"/>
              <a:chOff x="6297237" y="6314861"/>
              <a:chExt cx="565149" cy="647700"/>
            </a:xfrm>
          </p:grpSpPr>
          <p:sp>
            <p:nvSpPr>
              <p:cNvPr id="259" name="Rectangle: Rounded Corners 258">
                <a:extLst>
                  <a:ext uri="{FF2B5EF4-FFF2-40B4-BE49-F238E27FC236}">
                    <a16:creationId xmlns:a16="http://schemas.microsoft.com/office/drawing/2014/main" id="{7C956BB4-AEB5-408A-8D08-528DA58D3082}"/>
                  </a:ext>
                </a:extLst>
              </p:cNvPr>
              <p:cNvSpPr/>
              <p:nvPr/>
            </p:nvSpPr>
            <p:spPr>
              <a:xfrm>
                <a:off x="6297237" y="6314861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BD3FE"/>
                  </a:gs>
                  <a:gs pos="100000">
                    <a:srgbClr val="E8EDF5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660EF2BE-E22B-4FB8-8409-DABEA20C9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58214" y="6393569"/>
                <a:ext cx="443194" cy="45720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B7A0C4D-CD0E-4593-A0F0-F3B9101E5FDC}"/>
                </a:ext>
              </a:extLst>
            </p:cNvPr>
            <p:cNvGrpSpPr/>
            <p:nvPr/>
          </p:nvGrpSpPr>
          <p:grpSpPr>
            <a:xfrm>
              <a:off x="7072245" y="6319952"/>
              <a:ext cx="565149" cy="647700"/>
              <a:chOff x="7072245" y="6319952"/>
              <a:chExt cx="565149" cy="647700"/>
            </a:xfrm>
          </p:grpSpPr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8E457D24-B43E-411B-9238-8F9E1BC28D18}"/>
                  </a:ext>
                </a:extLst>
              </p:cNvPr>
              <p:cNvSpPr/>
              <p:nvPr/>
            </p:nvSpPr>
            <p:spPr>
              <a:xfrm>
                <a:off x="7072245" y="6319952"/>
                <a:ext cx="565149" cy="647700"/>
              </a:xfrm>
              <a:prstGeom prst="roundRect">
                <a:avLst/>
              </a:prstGeom>
              <a:gradFill>
                <a:gsLst>
                  <a:gs pos="0">
                    <a:srgbClr val="ABD3FE"/>
                  </a:gs>
                  <a:gs pos="100000">
                    <a:srgbClr val="E8EDF5"/>
                  </a:gs>
                </a:gsLst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847691D9-97D8-4F2F-90DF-AF0C5D11C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06711" y="6393569"/>
                <a:ext cx="496217" cy="45720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1ACEA7-DE81-72D7-E9AB-D24A0BBE377E}"/>
              </a:ext>
            </a:extLst>
          </p:cNvPr>
          <p:cNvGrpSpPr/>
          <p:nvPr/>
        </p:nvGrpSpPr>
        <p:grpSpPr>
          <a:xfrm>
            <a:off x="4710857" y="6164382"/>
            <a:ext cx="624771" cy="582821"/>
            <a:chOff x="3941614" y="5943600"/>
            <a:chExt cx="980216" cy="914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ECDC22-F3BD-F773-D40F-8C31D78F6280}"/>
                </a:ext>
              </a:extLst>
            </p:cNvPr>
            <p:cNvSpPr/>
            <p:nvPr/>
          </p:nvSpPr>
          <p:spPr>
            <a:xfrm>
              <a:off x="3962331" y="5943600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2D6A47"/>
                </a:gs>
                <a:gs pos="100000">
                  <a:srgbClr val="EBEAEA"/>
                </a:gs>
              </a:gsLst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diagram of a curve&#10;&#10;Description automatically generated">
              <a:extLst>
                <a:ext uri="{FF2B5EF4-FFF2-40B4-BE49-F238E27FC236}">
                  <a16:creationId xmlns:a16="http://schemas.microsoft.com/office/drawing/2014/main" id="{C001AD0E-0349-4E58-99B7-6883A0528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614" y="6033219"/>
              <a:ext cx="980216" cy="735162"/>
            </a:xfrm>
            <a:prstGeom prst="rect">
              <a:avLst/>
            </a:prstGeom>
          </p:spPr>
        </p:pic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A83E7C-0331-6833-C4DA-ED4184D20E8D}"/>
              </a:ext>
            </a:extLst>
          </p:cNvPr>
          <p:cNvSpPr txBox="1">
            <a:spLocks/>
          </p:cNvSpPr>
          <p:nvPr/>
        </p:nvSpPr>
        <p:spPr>
          <a:xfrm>
            <a:off x="304800" y="1149880"/>
            <a:ext cx="3291840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80 Stand alone Calculators</a:t>
            </a:r>
          </a:p>
          <a:p>
            <a:pPr lvl="1"/>
            <a:r>
              <a:rPr lang="en-US" sz="2400" dirty="0"/>
              <a:t>Motors</a:t>
            </a:r>
          </a:p>
          <a:p>
            <a:pPr lvl="1"/>
            <a:r>
              <a:rPr lang="en-US" sz="2400" dirty="0"/>
              <a:t>Pumps</a:t>
            </a:r>
          </a:p>
          <a:p>
            <a:pPr lvl="1"/>
            <a:r>
              <a:rPr lang="en-US" sz="2400" dirty="0"/>
              <a:t>Fans</a:t>
            </a:r>
          </a:p>
          <a:p>
            <a:pPr lvl="1"/>
            <a:r>
              <a:rPr lang="en-US" sz="2400" dirty="0"/>
              <a:t>Process Heating</a:t>
            </a:r>
          </a:p>
          <a:p>
            <a:pPr lvl="1"/>
            <a:r>
              <a:rPr lang="en-US" sz="2400" dirty="0"/>
              <a:t>Process Cooling</a:t>
            </a:r>
          </a:p>
          <a:p>
            <a:pPr lvl="1"/>
            <a:r>
              <a:rPr lang="en-US" sz="2400" dirty="0"/>
              <a:t>Steam</a:t>
            </a:r>
          </a:p>
          <a:p>
            <a:pPr lvl="1"/>
            <a:r>
              <a:rPr lang="en-US" sz="2400" dirty="0"/>
              <a:t>Compressed Air</a:t>
            </a:r>
          </a:p>
          <a:p>
            <a:pPr lvl="1"/>
            <a:r>
              <a:rPr lang="en-US" sz="2400" dirty="0"/>
              <a:t>Lighting</a:t>
            </a:r>
          </a:p>
          <a:p>
            <a:pPr lvl="1"/>
            <a:r>
              <a:rPr lang="en-US" sz="2400" dirty="0"/>
              <a:t>General</a:t>
            </a:r>
          </a:p>
          <a:p>
            <a:r>
              <a:rPr lang="en-US" dirty="0"/>
              <a:t>Most have graphical results</a:t>
            </a:r>
          </a:p>
        </p:txBody>
      </p:sp>
    </p:spTree>
    <p:extLst>
      <p:ext uri="{BB962C8B-B14F-4D97-AF65-F5344CB8AC3E}">
        <p14:creationId xmlns:p14="http://schemas.microsoft.com/office/powerpoint/2010/main" val="164770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9E42-4C4B-4D39-81FA-3431CBAC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0F166-D691-4783-8FCE-45DA29681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 is great for good estimations, but </a:t>
            </a:r>
          </a:p>
          <a:p>
            <a:r>
              <a:rPr lang="en-US" dirty="0"/>
              <a:t>Quality of results depends on the quality of data!</a:t>
            </a:r>
          </a:p>
          <a:p>
            <a:pPr lvl="1"/>
            <a:r>
              <a:rPr lang="en-US" dirty="0"/>
              <a:t>Better baseline data, more accurate results</a:t>
            </a:r>
          </a:p>
          <a:p>
            <a:pPr lvl="1"/>
            <a:r>
              <a:rPr lang="en-US" dirty="0"/>
              <a:t>More realistic modifications, more accurate results</a:t>
            </a:r>
          </a:p>
          <a:p>
            <a:pPr lvl="1"/>
            <a:r>
              <a:rPr lang="en-US" dirty="0"/>
              <a:t>Keep in mind when pitching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14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58A9-9437-430C-B43F-D46DF291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Starting an Assessment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31DFDC1-FAEC-4D33-B3E3-CE52E9DF0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59" y="1298932"/>
            <a:ext cx="8229600" cy="487070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F83B59-9353-42DC-8314-B6669D6CFAAC}"/>
              </a:ext>
            </a:extLst>
          </p:cNvPr>
          <p:cNvSpPr txBox="1">
            <a:spLocks/>
          </p:cNvSpPr>
          <p:nvPr/>
        </p:nvSpPr>
        <p:spPr bwMode="auto">
          <a:xfrm>
            <a:off x="8722898" y="1556187"/>
            <a:ext cx="3469102" cy="1657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/>
              <a:t>Choose a unique name for the assessment</a:t>
            </a:r>
          </a:p>
          <a:p>
            <a:pPr defTabSz="914400"/>
            <a:r>
              <a:rPr lang="en-US" sz="2000" dirty="0"/>
              <a:t>Set Assessment type (Pump, Compressed Air, Fan, Process Heater, Steam, Treasure Hunt, Wastewater)</a:t>
            </a:r>
          </a:p>
          <a:p>
            <a:pPr defTabSz="914400"/>
            <a:r>
              <a:rPr lang="en-US" sz="2000" dirty="0"/>
              <a:t>Choose folder location</a:t>
            </a:r>
          </a:p>
          <a:p>
            <a:pPr lvl="1" defTabSz="914400"/>
            <a:r>
              <a:rPr lang="en-US" sz="1800" dirty="0"/>
              <a:t>Or make a new folder</a:t>
            </a:r>
          </a:p>
          <a:p>
            <a:pPr defTabSz="91440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779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663D-1597-4BC8-B4DB-0B7D5DA9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System Setup starts with Assessment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73F9-B804-4152-88BA-13C1F4758C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Decide settings for Assessment</a:t>
            </a:r>
          </a:p>
          <a:p>
            <a:pPr lvl="1"/>
            <a:r>
              <a:rPr lang="en-US" dirty="0"/>
              <a:t>Units: Imperial or Metric</a:t>
            </a:r>
          </a:p>
          <a:p>
            <a:pPr lvl="1"/>
            <a:r>
              <a:rPr lang="en-US" dirty="0"/>
              <a:t>Can set Energy Results separately</a:t>
            </a:r>
          </a:p>
          <a:p>
            <a:r>
              <a:rPr lang="en-US" dirty="0"/>
              <a:t>Select energy source for furnace</a:t>
            </a:r>
          </a:p>
          <a:p>
            <a:pPr lvl="1"/>
            <a:r>
              <a:rPr lang="en-US" dirty="0"/>
              <a:t>Cannot be changed if there are losses in Heat Balance</a:t>
            </a:r>
          </a:p>
          <a:p>
            <a:r>
              <a:rPr lang="en-US" dirty="0">
                <a:sym typeface="Wingdings" panose="05000000000000000000" pitchFamily="2" charset="2"/>
              </a:rPr>
              <a:t>Add notes on conditions at time of assessment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F9C5B7-8912-415B-8781-768A1A26E2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358" y="1600200"/>
            <a:ext cx="5391041" cy="4292599"/>
          </a:xfrm>
          <a:prstGeom prst="rect">
            <a:avLst/>
          </a:prstGeom>
          <a:ln>
            <a:solidFill>
              <a:srgbClr val="E40002"/>
            </a:solidFill>
          </a:ln>
        </p:spPr>
      </p:pic>
    </p:spTree>
    <p:extLst>
      <p:ext uri="{BB962C8B-B14F-4D97-AF65-F5344CB8AC3E}">
        <p14:creationId xmlns:p14="http://schemas.microsoft.com/office/powerpoint/2010/main" val="342233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66A1C3-6DCF-4FD3-B8C3-08B1FD057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kern="1200" dirty="0">
                <a:solidFill>
                  <a:srgbClr val="1D428A"/>
                </a:solidFill>
                <a:ea typeface="+mn-ea"/>
                <a:cs typeface="+mn-cs"/>
              </a:rPr>
              <a:t>Designed to help energy and sustainability teams identify savings opportunities in their operational energy usage and emissions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06FF69-1917-49B6-8453-4ECB12A4F0B6}"/>
              </a:ext>
            </a:extLst>
          </p:cNvPr>
          <p:cNvSpPr/>
          <p:nvPr/>
        </p:nvSpPr>
        <p:spPr>
          <a:xfrm>
            <a:off x="365760" y="2651760"/>
            <a:ext cx="3657600" cy="3017520"/>
          </a:xfrm>
          <a:prstGeom prst="roundRect">
            <a:avLst>
              <a:gd name="adj" fmla="val 7738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>
              <a:spcAft>
                <a:spcPts val="11400"/>
              </a:spcAft>
            </a:pPr>
            <a:r>
              <a:rPr lang="en-US" sz="2000" b="1" u="sng" dirty="0"/>
              <a:t>Energy Systems</a:t>
            </a:r>
          </a:p>
          <a:p>
            <a:pPr algn="ctr"/>
            <a:r>
              <a:rPr lang="en-US" sz="2000" b="1" dirty="0"/>
              <a:t>MEASUR</a:t>
            </a:r>
            <a:endParaRPr lang="en-US" sz="1600" b="1" dirty="0"/>
          </a:p>
          <a:p>
            <a:pPr algn="ctr"/>
            <a:r>
              <a:rPr lang="en-US" sz="1600" dirty="0"/>
              <a:t>Electrification for Decarbonization</a:t>
            </a:r>
          </a:p>
          <a:p>
            <a:pPr algn="ctr"/>
            <a:r>
              <a:rPr lang="en-US" sz="1600" dirty="0"/>
              <a:t>Compressed Air Scoping Tool</a:t>
            </a:r>
          </a:p>
          <a:p>
            <a:pPr algn="ctr"/>
            <a:endParaRPr lang="en-US" sz="20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96013C5-EFFC-4C82-B1E3-7BE4715EB4C8}"/>
              </a:ext>
            </a:extLst>
          </p:cNvPr>
          <p:cNvSpPr/>
          <p:nvPr/>
        </p:nvSpPr>
        <p:spPr>
          <a:xfrm>
            <a:off x="4267200" y="2651760"/>
            <a:ext cx="3657600" cy="3017520"/>
          </a:xfrm>
          <a:prstGeom prst="roundRect">
            <a:avLst>
              <a:gd name="adj" fmla="val 7738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>
              <a:spcAft>
                <a:spcPts val="9600"/>
              </a:spcAft>
            </a:pPr>
            <a:r>
              <a:rPr lang="en-US" sz="2000" b="1" u="sng" dirty="0">
                <a:solidFill>
                  <a:schemeClr val="accent1"/>
                </a:solidFill>
              </a:rPr>
              <a:t>Energy Management</a:t>
            </a:r>
            <a:endParaRPr lang="en-US" sz="2000" dirty="0">
              <a:solidFill>
                <a:schemeClr val="accent1"/>
              </a:solidFill>
            </a:endParaRP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VERIFI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50001 Ready Navigator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Energy Footprint Tool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Plant Energy Profiler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Implementation Guidance Toolkit</a:t>
            </a: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2899641-2449-4666-9792-02C32CED627A}"/>
              </a:ext>
            </a:extLst>
          </p:cNvPr>
          <p:cNvSpPr/>
          <p:nvPr/>
        </p:nvSpPr>
        <p:spPr>
          <a:xfrm>
            <a:off x="8168640" y="2651760"/>
            <a:ext cx="3657600" cy="3017520"/>
          </a:xfrm>
          <a:prstGeom prst="roundRect">
            <a:avLst>
              <a:gd name="adj" fmla="val 7738"/>
            </a:avLst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pPr algn="ctr">
              <a:spcAft>
                <a:spcPts val="9600"/>
              </a:spcAft>
            </a:pPr>
            <a:r>
              <a:rPr lang="en-US" sz="2000" b="1" u="sng" dirty="0">
                <a:solidFill>
                  <a:schemeClr val="accent3"/>
                </a:solidFill>
              </a:rPr>
              <a:t>Carbon, Water, &amp; Waste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Plant Water Profiler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Plant Carbon Footprint &amp; Decarbonization Assessment Tool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Carbon Emissions Calculator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Waste Stream Energy Content</a:t>
            </a:r>
          </a:p>
          <a:p>
            <a:pPr algn="ctr"/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540F7-7445-4476-8B22-80D5C525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Industrial Software Tools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F98ADF-EB6B-43E9-A838-C136481D825C}"/>
              </a:ext>
            </a:extLst>
          </p:cNvPr>
          <p:cNvGrpSpPr/>
          <p:nvPr/>
        </p:nvGrpSpPr>
        <p:grpSpPr>
          <a:xfrm>
            <a:off x="5181600" y="3200400"/>
            <a:ext cx="1828800" cy="914400"/>
            <a:chOff x="5346884" y="3028266"/>
            <a:chExt cx="1828800" cy="914400"/>
          </a:xfrm>
        </p:grpSpPr>
        <p:pic>
          <p:nvPicPr>
            <p:cNvPr id="6" name="Graphic 5" descr="Modern architecture with solid fill">
              <a:extLst>
                <a:ext uri="{FF2B5EF4-FFF2-40B4-BE49-F238E27FC236}">
                  <a16:creationId xmlns:a16="http://schemas.microsoft.com/office/drawing/2014/main" id="{EC1711ED-DBC9-4C61-AA21-FE130A84A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46884" y="3028266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Factory with solid fill">
              <a:extLst>
                <a:ext uri="{FF2B5EF4-FFF2-40B4-BE49-F238E27FC236}">
                  <a16:creationId xmlns:a16="http://schemas.microsoft.com/office/drawing/2014/main" id="{89019D5D-C9DC-4C1D-BC3D-DEE0F50B2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61284" y="3028266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2ADC29-175D-46BC-B3CD-FDB3761B360D}"/>
              </a:ext>
            </a:extLst>
          </p:cNvPr>
          <p:cNvGrpSpPr/>
          <p:nvPr/>
        </p:nvGrpSpPr>
        <p:grpSpPr>
          <a:xfrm>
            <a:off x="8472857" y="3207576"/>
            <a:ext cx="3049166" cy="914400"/>
            <a:chOff x="8915191" y="3028266"/>
            <a:chExt cx="3049166" cy="914400"/>
          </a:xfrm>
          <a:solidFill>
            <a:schemeClr val="accent3"/>
          </a:solidFill>
        </p:grpSpPr>
        <p:pic>
          <p:nvPicPr>
            <p:cNvPr id="4" name="Graphic 3" descr="Power Plant with solid fill">
              <a:extLst>
                <a:ext uri="{FF2B5EF4-FFF2-40B4-BE49-F238E27FC236}">
                  <a16:creationId xmlns:a16="http://schemas.microsoft.com/office/drawing/2014/main" id="{AC96994A-8BDA-45B1-82A3-7F9444B2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15191" y="3028266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Garbage with solid fill">
              <a:extLst>
                <a:ext uri="{FF2B5EF4-FFF2-40B4-BE49-F238E27FC236}">
                  <a16:creationId xmlns:a16="http://schemas.microsoft.com/office/drawing/2014/main" id="{115B2641-509E-49C8-AC5D-A9BABAE2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49957" y="3028266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Leaky Tap with solid fill">
              <a:extLst>
                <a:ext uri="{FF2B5EF4-FFF2-40B4-BE49-F238E27FC236}">
                  <a16:creationId xmlns:a16="http://schemas.microsoft.com/office/drawing/2014/main" id="{037EE763-F12E-4AAB-B0E3-AC7362A4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82574" y="3028266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3663D7-F3A1-46C9-9CEA-FB4EF80F204E}"/>
              </a:ext>
            </a:extLst>
          </p:cNvPr>
          <p:cNvGrpSpPr/>
          <p:nvPr/>
        </p:nvGrpSpPr>
        <p:grpSpPr>
          <a:xfrm>
            <a:off x="822960" y="3200400"/>
            <a:ext cx="2743200" cy="916107"/>
            <a:chOff x="-251792" y="3026559"/>
            <a:chExt cx="2743200" cy="916107"/>
          </a:xfrm>
          <a:solidFill>
            <a:schemeClr val="accent2"/>
          </a:solidFill>
        </p:grpSpPr>
        <p:pic>
          <p:nvPicPr>
            <p:cNvPr id="16" name="Graphic 15" descr="Robot Hand with solid fill">
              <a:extLst>
                <a:ext uri="{FF2B5EF4-FFF2-40B4-BE49-F238E27FC236}">
                  <a16:creationId xmlns:a16="http://schemas.microsoft.com/office/drawing/2014/main" id="{B9444FC1-824E-4D41-9FFE-714CBDC65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2608" y="3028266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Saw with solid fill">
              <a:extLst>
                <a:ext uri="{FF2B5EF4-FFF2-40B4-BE49-F238E27FC236}">
                  <a16:creationId xmlns:a16="http://schemas.microsoft.com/office/drawing/2014/main" id="{D2195C3F-97B1-4D91-8B46-B8EC0B812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77008" y="3026559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Construction worker male with solid fill">
              <a:extLst>
                <a:ext uri="{FF2B5EF4-FFF2-40B4-BE49-F238E27FC236}">
                  <a16:creationId xmlns:a16="http://schemas.microsoft.com/office/drawing/2014/main" id="{34875644-10CB-4EC3-9510-306CC1299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51792" y="3026559"/>
              <a:ext cx="914400" cy="91440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1421A1-C79C-1E4F-99FD-A16CCFFF6C37}"/>
              </a:ext>
            </a:extLst>
          </p:cNvPr>
          <p:cNvSpPr/>
          <p:nvPr/>
        </p:nvSpPr>
        <p:spPr>
          <a:xfrm>
            <a:off x="1508760" y="4503420"/>
            <a:ext cx="1371600" cy="32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88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AACF-078E-41A2-8A8A-0043EC92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42499-492F-4749-B288-1B1E8977C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889" y="1251748"/>
            <a:ext cx="7142797" cy="8451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Start with current equipment and operations - Baseline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8BD47-0D9B-4DE2-9C3A-50084740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01" y="1193342"/>
            <a:ext cx="3778399" cy="2901378"/>
          </a:xfrm>
          <a:prstGeom prst="rect">
            <a:avLst/>
          </a:prstGeom>
          <a:ln w="28575">
            <a:solidFill>
              <a:srgbClr val="BF3D0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3C5586-35C5-4EAA-A01B-DAF2FE128CD1}"/>
              </a:ext>
            </a:extLst>
          </p:cNvPr>
          <p:cNvSpPr txBox="1">
            <a:spLocks/>
          </p:cNvSpPr>
          <p:nvPr/>
        </p:nvSpPr>
        <p:spPr bwMode="auto">
          <a:xfrm>
            <a:off x="1610710" y="4393648"/>
            <a:ext cx="8970580" cy="204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400" dirty="0"/>
              <a:t>Assessment Settings: Set units and basic assessment settings</a:t>
            </a:r>
          </a:p>
          <a:p>
            <a:pPr defTabSz="914400"/>
            <a:r>
              <a:rPr lang="en-US" sz="2400" dirty="0"/>
              <a:t>Assessment Specific Tabs</a:t>
            </a:r>
          </a:p>
          <a:p>
            <a:pPr lvl="1" defTabSz="914400"/>
            <a:r>
              <a:rPr lang="en-US" sz="2000" dirty="0"/>
              <a:t>Data Entry for baseline assessment</a:t>
            </a:r>
          </a:p>
          <a:p>
            <a:pPr lvl="1" defTabSz="914400"/>
            <a:r>
              <a:rPr lang="en-US" sz="2000" dirty="0"/>
              <a:t>Intermediate Results</a:t>
            </a:r>
          </a:p>
          <a:p>
            <a:pPr lvl="1" defTabSz="914400"/>
            <a:r>
              <a:rPr lang="en-US" sz="2000" dirty="0"/>
              <a:t>Help text for each data entry field</a:t>
            </a:r>
          </a:p>
          <a:p>
            <a:pPr defTabSz="914400"/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B16F54-F6CF-4703-8C68-3EF707944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290" y="2096905"/>
            <a:ext cx="6692805" cy="2281362"/>
          </a:xfrm>
          <a:prstGeom prst="rect">
            <a:avLst/>
          </a:prstGeom>
          <a:ln w="28575">
            <a:solidFill>
              <a:srgbClr val="FFE400"/>
            </a:solidFill>
          </a:ln>
        </p:spPr>
      </p:pic>
    </p:spTree>
    <p:extLst>
      <p:ext uri="{BB962C8B-B14F-4D97-AF65-F5344CB8AC3E}">
        <p14:creationId xmlns:p14="http://schemas.microsoft.com/office/powerpoint/2010/main" val="1959033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1B96-B83B-49AE-939E-567349E61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01F1D-F4B1-4A9B-AC68-05BC0501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666" y="4648200"/>
            <a:ext cx="9796669" cy="2073276"/>
          </a:xfrm>
        </p:spPr>
        <p:txBody>
          <a:bodyPr>
            <a:normAutofit/>
          </a:bodyPr>
          <a:lstStyle/>
          <a:p>
            <a:r>
              <a:rPr lang="en-US" sz="2400" dirty="0"/>
              <a:t>Explore Opportunities: build scenarios from pre-established energy savings measures</a:t>
            </a:r>
          </a:p>
          <a:p>
            <a:r>
              <a:rPr lang="en-US" sz="2400" dirty="0"/>
              <a:t>Modify All Conditions: build scenarios using same forms as baseline</a:t>
            </a:r>
          </a:p>
          <a:p>
            <a:pPr lvl="1"/>
            <a:r>
              <a:rPr lang="en-US" sz="1800" dirty="0"/>
              <a:t>Badges and field highlighting for visual cues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A8C190-BF0B-4B44-B34B-606C33E44A99}"/>
              </a:ext>
            </a:extLst>
          </p:cNvPr>
          <p:cNvSpPr txBox="1">
            <a:spLocks/>
          </p:cNvSpPr>
          <p:nvPr/>
        </p:nvSpPr>
        <p:spPr bwMode="auto">
          <a:xfrm>
            <a:off x="381001" y="1022026"/>
            <a:ext cx="84582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dirty="0"/>
              <a:t>Explore energy savings opportunities</a:t>
            </a:r>
          </a:p>
          <a:p>
            <a:pPr defTabSz="91440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715A4-2298-4760-9D88-F30CFFC41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167" y="1685270"/>
            <a:ext cx="4821325" cy="2804186"/>
          </a:xfrm>
          <a:prstGeom prst="rect">
            <a:avLst/>
          </a:prstGeom>
          <a:ln w="28575">
            <a:solidFill>
              <a:srgbClr val="2980B9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6554D7-6BB8-4F20-800C-3284C13FFB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439" y="1224086"/>
            <a:ext cx="5279311" cy="3379584"/>
          </a:xfrm>
          <a:prstGeom prst="rect">
            <a:avLst/>
          </a:prstGeom>
          <a:ln w="28575">
            <a:solidFill>
              <a:srgbClr val="BF3D00"/>
            </a:solidFill>
          </a:ln>
        </p:spPr>
      </p:pic>
    </p:spTree>
    <p:extLst>
      <p:ext uri="{BB962C8B-B14F-4D97-AF65-F5344CB8AC3E}">
        <p14:creationId xmlns:p14="http://schemas.microsoft.com/office/powerpoint/2010/main" val="2268737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BA5E20-2F12-40CD-B6AD-CE9A81791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55" y="1991350"/>
            <a:ext cx="4942644" cy="2875299"/>
          </a:xfrm>
          <a:prstGeom prst="rect">
            <a:avLst/>
          </a:prstGeom>
          <a:ln w="28575">
            <a:solidFill>
              <a:srgbClr val="F69E1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8AC1C-871C-47B0-9082-A5658E4EE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033" y="1970856"/>
            <a:ext cx="6718612" cy="2088884"/>
          </a:xfrm>
          <a:prstGeom prst="rect">
            <a:avLst/>
          </a:prstGeom>
          <a:ln w="28575">
            <a:solidFill>
              <a:srgbClr val="BF3D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46A9D-C969-463A-B48C-0869FF10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6BB40-6C17-4CBA-8E7D-17E64A07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06069"/>
            <a:ext cx="8229600" cy="914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View side-by-side comparison of all scenarios and graphs for data visualization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1647C-0A81-4B02-A316-9701ADB16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6723" y="2361755"/>
            <a:ext cx="5025277" cy="2920404"/>
          </a:xfrm>
          <a:prstGeom prst="rect">
            <a:avLst/>
          </a:prstGeom>
          <a:ln w="28575">
            <a:solidFill>
              <a:srgbClr val="2980B9"/>
            </a:solidFill>
          </a:ln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03FEC95-17F3-4013-82E2-3EBE61779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482" y="4093624"/>
            <a:ext cx="4813625" cy="2154701"/>
          </a:xfrm>
          <a:prstGeom prst="rect">
            <a:avLst/>
          </a:prstGeom>
          <a:ln w="28575">
            <a:solidFill>
              <a:srgbClr val="FFE400"/>
            </a:solidFill>
          </a:ln>
        </p:spPr>
      </p:pic>
      <p:pic>
        <p:nvPicPr>
          <p:cNvPr id="12" name="Picture 11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CF8936C6-C09E-48A3-90C1-ED417147E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024" y="3710102"/>
            <a:ext cx="4934500" cy="292174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317458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6A9D-C969-463A-B48C-0869FF10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Reports - 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6BB40-6C17-4CBA-8E7D-17E64A07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788" y="1115586"/>
            <a:ext cx="8928424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Print to PDF for Assessment Reports &amp; Rollup Reports</a:t>
            </a: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D80387-12B2-4315-8E97-75B94BC2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042" y="1729115"/>
            <a:ext cx="6211852" cy="3631083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F0921F-CA42-46A1-8EFF-3D19A72856EA}"/>
              </a:ext>
            </a:extLst>
          </p:cNvPr>
          <p:cNvCxnSpPr>
            <a:cxnSpLocks/>
          </p:cNvCxnSpPr>
          <p:nvPr/>
        </p:nvCxnSpPr>
        <p:spPr>
          <a:xfrm flipV="1">
            <a:off x="11518377" y="1901625"/>
            <a:ext cx="0" cy="72389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8D6A9A4-4830-4E6B-9858-69D4F1CC3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47" y="1808225"/>
            <a:ext cx="5862258" cy="1860950"/>
          </a:xfrm>
          <a:prstGeom prst="rect">
            <a:avLst/>
          </a:prstGeom>
          <a:ln w="28575">
            <a:solidFill>
              <a:srgbClr val="BF3D00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3C84E0-438C-4D6A-8D28-353DD832CB31}"/>
              </a:ext>
            </a:extLst>
          </p:cNvPr>
          <p:cNvCxnSpPr>
            <a:cxnSpLocks/>
          </p:cNvCxnSpPr>
          <p:nvPr/>
        </p:nvCxnSpPr>
        <p:spPr>
          <a:xfrm flipV="1">
            <a:off x="5269857" y="2047876"/>
            <a:ext cx="0" cy="72389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est rollup again.pdf - Adobe Acrobat Reader DC">
            <a:extLst>
              <a:ext uri="{FF2B5EF4-FFF2-40B4-BE49-F238E27FC236}">
                <a16:creationId xmlns:a16="http://schemas.microsoft.com/office/drawing/2014/main" id="{6471B0C0-8E50-43A6-822A-6C2BAA4EAE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108" y="3081934"/>
            <a:ext cx="2641920" cy="33904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408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C0E0-D8C9-4285-9650-C222D338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MEASUR’s</a:t>
            </a:r>
            <a:r>
              <a:rPr lang="en-US" dirty="0"/>
              <a:t>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7EB3-0BB0-4837-BEC2-C658694D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457200">
            <a:normAutofit/>
          </a:bodyPr>
          <a:lstStyle/>
          <a:p>
            <a:r>
              <a:rPr lang="en-US" sz="4800" dirty="0"/>
              <a:t>Pumps</a:t>
            </a:r>
          </a:p>
          <a:p>
            <a:r>
              <a:rPr lang="en-US" sz="4800" dirty="0"/>
              <a:t>Process Heating</a:t>
            </a:r>
          </a:p>
          <a:p>
            <a:r>
              <a:rPr lang="en-US" sz="4800" dirty="0"/>
              <a:t>Fans</a:t>
            </a:r>
          </a:p>
          <a:p>
            <a:r>
              <a:rPr lang="en-US" sz="4800" dirty="0"/>
              <a:t>Steam</a:t>
            </a:r>
          </a:p>
          <a:p>
            <a:r>
              <a:rPr lang="en-US" sz="4800" dirty="0"/>
              <a:t>Compressed Air</a:t>
            </a:r>
          </a:p>
          <a:p>
            <a:r>
              <a:rPr lang="en-US" sz="4800" dirty="0"/>
              <a:t>Wastewater</a:t>
            </a:r>
          </a:p>
          <a:p>
            <a:r>
              <a:rPr lang="en-US" sz="4800" dirty="0"/>
              <a:t>Treasure Hunt</a:t>
            </a:r>
          </a:p>
          <a:p>
            <a:r>
              <a:rPr lang="en-US" sz="4800" dirty="0"/>
              <a:t>Data Explorer</a:t>
            </a:r>
          </a:p>
          <a:p>
            <a:r>
              <a:rPr lang="en-US" sz="4800" dirty="0"/>
              <a:t>Inventories</a:t>
            </a:r>
            <a:br>
              <a:rPr lang="en-US" sz="4800" dirty="0"/>
            </a:br>
            <a:r>
              <a:rPr lang="en-US" sz="3200" dirty="0"/>
              <a:t>(Motors &amp; Pumps)</a:t>
            </a: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0AA5207-674D-464C-B9FA-716BB0B81F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37" y="1481597"/>
            <a:ext cx="1106052" cy="72619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4DC3A5D-303F-4BC1-8AD4-A1E10C597C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845" y="5170138"/>
            <a:ext cx="982165" cy="669887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946909-E9B3-4172-8C0D-26B15CB73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529" y="3319369"/>
            <a:ext cx="476316" cy="666843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1A56E1-E3B5-477B-A2FC-343B5B2A4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125" y="2619373"/>
            <a:ext cx="704850" cy="504825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FE342348-AD7E-48EC-937F-2369B7F3E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164" y="1323064"/>
            <a:ext cx="771525" cy="1114425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B308F07F-0968-4C95-89C8-42ADFA6440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931" y="3986212"/>
            <a:ext cx="876300" cy="1075714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CA0664C-D672-41F7-8B31-543FBE05D9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3909" y="2421432"/>
            <a:ext cx="1226432" cy="868595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9995A8-4C2D-49E8-A9BE-5750235AAB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050" y="4559744"/>
            <a:ext cx="1106053" cy="610394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111D7BF7-4638-4285-8407-2031AA14B3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573" y="3382156"/>
            <a:ext cx="689008" cy="6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29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A3B004-D143-466A-88F7-C29C73BEB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16" y="1195282"/>
            <a:ext cx="5838360" cy="3456924"/>
          </a:xfrm>
          <a:prstGeom prst="rect">
            <a:avLst/>
          </a:prstGeom>
          <a:ln w="38100">
            <a:solidFill>
              <a:srgbClr val="2980B9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35BDA-1072-46DF-B08D-FB7B7A8E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Pumps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169ED4-7B8C-4D0C-A95B-173DDD4C3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844518"/>
            <a:ext cx="10757337" cy="1436760"/>
          </a:xfrm>
          <a:solidFill>
            <a:schemeClr val="bg1">
              <a:alpha val="68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/>
              <a:t>Estimate motor full load amps, load current and power factor, fluid head, and fan and motor efficiency</a:t>
            </a:r>
          </a:p>
          <a:p>
            <a:r>
              <a:rPr lang="en-US" dirty="0"/>
              <a:t>Explore the savings from changing pump and motor efficiency (which can be optimized automatically), flow and head, or even fluid temperature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5D43D-0658-4821-9EF0-A9D73970F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416" y="1195282"/>
            <a:ext cx="5838367" cy="3456928"/>
          </a:xfrm>
          <a:prstGeom prst="rect">
            <a:avLst/>
          </a:prstGeom>
          <a:ln w="38100">
            <a:solidFill>
              <a:srgbClr val="2980B9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3B4C057-EDF4-4597-FF7B-BB51DD28EA0D}"/>
              </a:ext>
            </a:extLst>
          </p:cNvPr>
          <p:cNvGrpSpPr/>
          <p:nvPr/>
        </p:nvGrpSpPr>
        <p:grpSpPr>
          <a:xfrm>
            <a:off x="10972800" y="91440"/>
            <a:ext cx="914400" cy="914400"/>
            <a:chOff x="2615696" y="123615"/>
            <a:chExt cx="914400" cy="914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9B916F-69D2-4839-BFDD-DCCA248726A1}"/>
                </a:ext>
              </a:extLst>
            </p:cNvPr>
            <p:cNvSpPr/>
            <p:nvPr/>
          </p:nvSpPr>
          <p:spPr>
            <a:xfrm>
              <a:off x="2615696" y="123615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EFF1F4"/>
                </a:gs>
                <a:gs pos="100000">
                  <a:srgbClr val="C7E2FF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5267C881-8D5D-4EEF-9E33-C5FAD74D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8025" y="159966"/>
              <a:ext cx="569741" cy="82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261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010E0-2550-4F75-A95F-52034688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Heating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3D294-25D9-4680-AF7D-92B987F6C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21" y="4958254"/>
            <a:ext cx="11477296" cy="136904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Calculate heat losses from several heater components</a:t>
            </a:r>
          </a:p>
          <a:p>
            <a:r>
              <a:rPr lang="en-US" dirty="0"/>
              <a:t>Explore the savings from reducing flue gas oxygen or temperature, preheating air or charge materials, controlling furnace pressure, closing openings,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EA4AC-E7C1-4D2B-97BD-1462086DD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87" y="1260940"/>
            <a:ext cx="6061403" cy="3588988"/>
          </a:xfrm>
          <a:prstGeom prst="rect">
            <a:avLst/>
          </a:prstGeom>
          <a:ln w="38100">
            <a:solidFill>
              <a:srgbClr val="BF3D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40C64-EC09-4BCB-BF90-E92F8C1F0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9361" y="936511"/>
            <a:ext cx="3463185" cy="3971069"/>
          </a:xfrm>
          <a:prstGeom prst="rect">
            <a:avLst/>
          </a:prstGeom>
          <a:ln w="38100">
            <a:solidFill>
              <a:srgbClr val="BF3D00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016CD4-B6F4-C802-2D9F-502ED0F62688}"/>
              </a:ext>
            </a:extLst>
          </p:cNvPr>
          <p:cNvGrpSpPr/>
          <p:nvPr/>
        </p:nvGrpSpPr>
        <p:grpSpPr>
          <a:xfrm>
            <a:off x="10972800" y="91440"/>
            <a:ext cx="914400" cy="914400"/>
            <a:chOff x="4252927" y="81455"/>
            <a:chExt cx="914400" cy="914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6E729A-5660-4197-8491-587C4C5ED36B}"/>
                </a:ext>
              </a:extLst>
            </p:cNvPr>
            <p:cNvSpPr/>
            <p:nvPr/>
          </p:nvSpPr>
          <p:spPr>
            <a:xfrm>
              <a:off x="4252927" y="81455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F6ECEC"/>
                </a:gs>
                <a:gs pos="100000">
                  <a:srgbClr val="FE99A2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1135E09-D1BF-4418-8EF6-0D41325F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8647" y="243947"/>
              <a:ext cx="822960" cy="589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42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49D363A-9B00-45A9-BDB1-C7DC1EE67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32" y="1173183"/>
            <a:ext cx="6381416" cy="3084351"/>
          </a:xfrm>
          <a:prstGeom prst="rect">
            <a:avLst/>
          </a:prstGeom>
          <a:ln w="38100">
            <a:solidFill>
              <a:srgbClr val="FFE4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04F73-776A-4398-8DBD-A88E948A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Fans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A5F963D-C953-4481-8822-47F0D3E4D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79" y="4445876"/>
            <a:ext cx="11422118" cy="2123200"/>
          </a:xfrm>
          <a:solidFill>
            <a:schemeClr val="bg1">
              <a:alpha val="64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/>
              <a:t>Estimate motor full load amps, load current and power factor, pressure and flow from a traverse analysis, and fan and motor efficiency </a:t>
            </a:r>
          </a:p>
          <a:p>
            <a:r>
              <a:rPr lang="en-US" dirty="0"/>
              <a:t>Explore the savings from changing fan and motor efficiency (which can be optimized automatically), flow and pressure, or even fluid characteristics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82F78-1092-4AD6-8632-81BCF9AB8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785" y="1173183"/>
            <a:ext cx="5624853" cy="3330505"/>
          </a:xfrm>
          <a:prstGeom prst="rect">
            <a:avLst/>
          </a:prstGeom>
          <a:ln w="38100">
            <a:solidFill>
              <a:srgbClr val="FFE400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68077C0-A94A-7017-6F58-F9B788B1DFC4}"/>
              </a:ext>
            </a:extLst>
          </p:cNvPr>
          <p:cNvGrpSpPr/>
          <p:nvPr/>
        </p:nvGrpSpPr>
        <p:grpSpPr>
          <a:xfrm>
            <a:off x="10972800" y="91440"/>
            <a:ext cx="914400" cy="914400"/>
            <a:chOff x="2138344" y="81455"/>
            <a:chExt cx="914400" cy="914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47DAAF8-1FA3-44DE-A6AA-F9F5305543A3}"/>
                </a:ext>
              </a:extLst>
            </p:cNvPr>
            <p:cNvSpPr/>
            <p:nvPr/>
          </p:nvSpPr>
          <p:spPr>
            <a:xfrm>
              <a:off x="2138344" y="81455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F7F2E2"/>
                </a:gs>
                <a:gs pos="100000">
                  <a:srgbClr val="FEE621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202ACF7-4491-4997-8819-D3A61380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7386" y="205234"/>
              <a:ext cx="476316" cy="666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5330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0BC9-CDA6-44FA-992B-8B0C1A8F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C172C-5330-436F-96CD-516594669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444" y="5175688"/>
            <a:ext cx="9663112" cy="1077310"/>
          </a:xfrm>
          <a:solidFill>
            <a:schemeClr val="bg1">
              <a:alpha val="71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Determine steam flows, fuel use, electricity production throughout system</a:t>
            </a:r>
          </a:p>
          <a:p>
            <a:r>
              <a:rPr lang="en-US" dirty="0"/>
              <a:t>Explore the savings from adding/removing turbines, adding flash tanks, increasing condensate recycle,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7FA2B-13C2-4A7B-BF9B-6184DA1C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995" y="1177419"/>
            <a:ext cx="3569370" cy="3872502"/>
          </a:xfrm>
          <a:prstGeom prst="rect">
            <a:avLst/>
          </a:prstGeom>
          <a:ln w="38100">
            <a:solidFill>
              <a:srgbClr val="F69E1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8958F5-05E1-4D3F-913A-365471EF9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9790" y="834521"/>
            <a:ext cx="7144723" cy="4154167"/>
          </a:xfrm>
          <a:prstGeom prst="rect">
            <a:avLst/>
          </a:prstGeom>
          <a:ln w="38100">
            <a:solidFill>
              <a:srgbClr val="F69E12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024B66D-66E2-238F-941C-0381F45FB52B}"/>
              </a:ext>
            </a:extLst>
          </p:cNvPr>
          <p:cNvGrpSpPr/>
          <p:nvPr/>
        </p:nvGrpSpPr>
        <p:grpSpPr>
          <a:xfrm>
            <a:off x="10972800" y="91440"/>
            <a:ext cx="914400" cy="914400"/>
            <a:chOff x="2155657" y="119479"/>
            <a:chExt cx="914400" cy="914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DA50DF5-7560-4427-9529-BFAE6E24CFDE}"/>
                </a:ext>
              </a:extLst>
            </p:cNvPr>
            <p:cNvSpPr/>
            <p:nvPr/>
          </p:nvSpPr>
          <p:spPr>
            <a:xfrm>
              <a:off x="2155657" y="119479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F5E8D6"/>
                </a:gs>
                <a:gs pos="100000">
                  <a:srgbClr val="F4AD3E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4DFEA8C2-25F2-4A6D-9686-72C885AD7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7656" y="155574"/>
              <a:ext cx="670401" cy="82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591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B2B1-5E19-46A9-A168-92C0B128F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CEDC-EE77-4C90-A9B7-7AF7EE990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5" y="4985356"/>
            <a:ext cx="10048875" cy="128209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Develop a compressed air inventory and understand average hourly operations, performance and impact on energy use</a:t>
            </a:r>
          </a:p>
          <a:p>
            <a:r>
              <a:rPr lang="en-US" dirty="0"/>
              <a:t>Explore the savings from reducing leaks, air demand, or system pressure, improve controls, etc.  </a:t>
            </a:r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7C75C1B-E0E6-4CBD-B2B7-40D03C623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80" y="906043"/>
            <a:ext cx="5982265" cy="354213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17E3AA9-810D-416A-84B8-A7959D79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384" y="402329"/>
            <a:ext cx="5324475" cy="31526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Picture 8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35F0F81A-41C6-48E6-9A7F-DD2494164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730" y="1832706"/>
            <a:ext cx="5324475" cy="31526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D4ADAA0-805C-64AE-B6BF-0DDD78C98E9B}"/>
              </a:ext>
            </a:extLst>
          </p:cNvPr>
          <p:cNvGrpSpPr/>
          <p:nvPr/>
        </p:nvGrpSpPr>
        <p:grpSpPr>
          <a:xfrm>
            <a:off x="10972800" y="91440"/>
            <a:ext cx="914400" cy="914400"/>
            <a:chOff x="3939553" y="28390"/>
            <a:chExt cx="914400" cy="914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B311D66-BEB7-406D-B095-F95918FBC72E}"/>
                </a:ext>
              </a:extLst>
            </p:cNvPr>
            <p:cNvSpPr/>
            <p:nvPr/>
          </p:nvSpPr>
          <p:spPr>
            <a:xfrm>
              <a:off x="3939553" y="28390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F1E7F3"/>
                </a:gs>
                <a:gs pos="100000">
                  <a:srgbClr val="CD85F5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721664B1-5030-4215-A55A-7689AF573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273" y="204939"/>
              <a:ext cx="822960" cy="561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880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447D-6E26-44FA-A547-28201F63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Energy Efficiency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C62C4-9968-4DAA-B6F8-8346CF1A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23" y="1104600"/>
            <a:ext cx="8072609" cy="53035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Technology and vendor agnostic tools to identify, quantify, and validate energy saving opportunities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Original DOE software tools </a:t>
            </a:r>
            <a:r>
              <a:rPr lang="en-US" b="1" dirty="0"/>
              <a:t>developed in the 1990’s</a:t>
            </a:r>
            <a:r>
              <a:rPr lang="en-US" dirty="0"/>
              <a:t> in collaboration with </a:t>
            </a:r>
            <a:r>
              <a:rPr lang="en-US" b="1" dirty="0"/>
              <a:t>industry experts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Modernize to Open-Source Software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Single Free, Open-Source, OS Agnostic Tool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Upgraded tool capabilities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Government-side open-source software</a:t>
            </a:r>
            <a:br>
              <a:rPr lang="en-US" dirty="0"/>
            </a:br>
            <a:r>
              <a:rPr lang="en-US" dirty="0"/>
              <a:t>UT-Battelle Permissive License: </a:t>
            </a:r>
            <a:br>
              <a:rPr lang="en-US" dirty="0"/>
            </a:br>
            <a:r>
              <a:rPr lang="en-US" dirty="0"/>
              <a:t>“Do whatever, but please provide attribution.”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Desktop/Web/Mobile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Automatic update notification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Enable Technology Field Validation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CCC27-C05C-4EEB-B5C6-280EA8567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9294" y="1054266"/>
            <a:ext cx="1870364" cy="1371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9EE7215-9A2D-0130-7093-657107AF47E6}"/>
              </a:ext>
            </a:extLst>
          </p:cNvPr>
          <p:cNvGrpSpPr/>
          <p:nvPr/>
        </p:nvGrpSpPr>
        <p:grpSpPr>
          <a:xfrm>
            <a:off x="9276915" y="3851465"/>
            <a:ext cx="2701369" cy="2391315"/>
            <a:chOff x="7426892" y="2694860"/>
            <a:chExt cx="4420452" cy="39130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9CA96D-6F29-1414-8BC4-64E5843CF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702" y="2694860"/>
              <a:ext cx="3200400" cy="2277948"/>
            </a:xfrm>
            <a:prstGeom prst="rect">
              <a:avLst/>
            </a:prstGeom>
            <a:ln w="19050">
              <a:solidFill>
                <a:schemeClr val="accent1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C0B86F-7E02-9664-12A9-67321CD6B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26892" y="3862409"/>
              <a:ext cx="3200400" cy="2024015"/>
            </a:xfrm>
            <a:prstGeom prst="rect">
              <a:avLst/>
            </a:prstGeom>
            <a:ln w="19050">
              <a:solidFill>
                <a:schemeClr val="accent1"/>
              </a:solidFill>
            </a:ln>
            <a:effectLst/>
          </p:spPr>
        </p:pic>
        <p:pic>
          <p:nvPicPr>
            <p:cNvPr id="9" name="Picture 8" descr="MEASUR">
              <a:extLst>
                <a:ext uri="{FF2B5EF4-FFF2-40B4-BE49-F238E27FC236}">
                  <a16:creationId xmlns:a16="http://schemas.microsoft.com/office/drawing/2014/main" id="{59ECFF7B-5C65-EDA7-D436-ECD2B84B2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6944" y="4860155"/>
              <a:ext cx="3200400" cy="1747793"/>
            </a:xfrm>
            <a:prstGeom prst="rect">
              <a:avLst/>
            </a:prstGeom>
            <a:ln w="38100">
              <a:solidFill>
                <a:srgbClr val="F69E12"/>
              </a:solidFill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A3CEEB-F041-FB7B-C3F0-5DF4446EFD4A}"/>
              </a:ext>
            </a:extLst>
          </p:cNvPr>
          <p:cNvGrpSpPr/>
          <p:nvPr/>
        </p:nvGrpSpPr>
        <p:grpSpPr>
          <a:xfrm>
            <a:off x="6911977" y="2602834"/>
            <a:ext cx="2213600" cy="2133189"/>
            <a:chOff x="5313152" y="2084413"/>
            <a:chExt cx="3363614" cy="3241427"/>
          </a:xfrm>
        </p:grpSpPr>
        <p:pic>
          <p:nvPicPr>
            <p:cNvPr id="14" name="Picture 13" descr="Fred 07_3102">
              <a:extLst>
                <a:ext uri="{FF2B5EF4-FFF2-40B4-BE49-F238E27FC236}">
                  <a16:creationId xmlns:a16="http://schemas.microsoft.com/office/drawing/2014/main" id="{A326D4A9-D127-06DF-F774-1453196E0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851" y="2084413"/>
              <a:ext cx="2386840" cy="168613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2AB47740-4F5B-8771-4361-D6C4ACC22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791" y="2934636"/>
              <a:ext cx="2163975" cy="157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C3DCE862-44A1-2802-4682-EA6EDB8EB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152" y="3682778"/>
              <a:ext cx="2627312" cy="164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Arrow: Striped Right 18">
            <a:extLst>
              <a:ext uri="{FF2B5EF4-FFF2-40B4-BE49-F238E27FC236}">
                <a16:creationId xmlns:a16="http://schemas.microsoft.com/office/drawing/2014/main" id="{D6FB9EB0-9362-4BA8-6D3B-F1AE4EC57A75}"/>
              </a:ext>
            </a:extLst>
          </p:cNvPr>
          <p:cNvSpPr/>
          <p:nvPr/>
        </p:nvSpPr>
        <p:spPr>
          <a:xfrm rot="1904417">
            <a:off x="8558264" y="4005521"/>
            <a:ext cx="1322026" cy="731520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A26B0-B86D-4925-8BEC-6FB1AD22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2B2C3-3331-4FF9-908D-595C34AB7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867275"/>
            <a:ext cx="10972800" cy="11953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Determine sludge production, O</a:t>
            </a:r>
            <a:r>
              <a:rPr lang="en-US" baseline="-25000" dirty="0"/>
              <a:t>2</a:t>
            </a:r>
            <a:r>
              <a:rPr lang="en-US" dirty="0"/>
              <a:t> supply and demand, MLSS or </a:t>
            </a:r>
            <a:r>
              <a:rPr lang="en-US" dirty="0" err="1"/>
              <a:t>SRT</a:t>
            </a:r>
            <a:r>
              <a:rPr lang="en-US" dirty="0"/>
              <a:t>, and aerator energy use</a:t>
            </a:r>
          </a:p>
          <a:p>
            <a:r>
              <a:rPr lang="en-US" dirty="0"/>
              <a:t>Explore the savings from optimizing </a:t>
            </a:r>
            <a:r>
              <a:rPr lang="en-US" dirty="0" err="1"/>
              <a:t>SRT</a:t>
            </a:r>
            <a:r>
              <a:rPr lang="en-US" dirty="0"/>
              <a:t>, reducing DO concentration, matching oxygen supply and demand, optimizing aerator performance, etc.</a:t>
            </a:r>
          </a:p>
          <a:p>
            <a:endParaRPr lang="en-US" dirty="0"/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C07EEF-24F6-4801-9A45-E549F95BF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05" y="884446"/>
            <a:ext cx="6581776" cy="3897104"/>
          </a:xfrm>
          <a:prstGeom prst="rect">
            <a:avLst/>
          </a:prstGeom>
          <a:ln w="28575">
            <a:solidFill>
              <a:srgbClr val="003087"/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747FC4-17D6-47F1-ADFF-36D35475B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542" y="1231848"/>
            <a:ext cx="5734053" cy="3395164"/>
          </a:xfrm>
          <a:prstGeom prst="rect">
            <a:avLst/>
          </a:prstGeom>
          <a:ln w="28575">
            <a:solidFill>
              <a:srgbClr val="003087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9E1171-6C54-9BC2-0450-ACBDBBF5D809}"/>
              </a:ext>
            </a:extLst>
          </p:cNvPr>
          <p:cNvGrpSpPr/>
          <p:nvPr/>
        </p:nvGrpSpPr>
        <p:grpSpPr>
          <a:xfrm>
            <a:off x="10972800" y="91440"/>
            <a:ext cx="914400" cy="914400"/>
            <a:chOff x="3043093" y="0"/>
            <a:chExt cx="914400" cy="9144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9429F10-EF61-451E-A7E7-D831C49FC4FF}"/>
                </a:ext>
              </a:extLst>
            </p:cNvPr>
            <p:cNvSpPr/>
            <p:nvPr/>
          </p:nvSpPr>
          <p:spPr>
            <a:xfrm>
              <a:off x="3043093" y="0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E6E9F4"/>
                </a:gs>
                <a:gs pos="100000">
                  <a:srgbClr val="77A6FE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61441FAF-3563-425A-BC7C-9E3119FB1391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3636" y="122798"/>
              <a:ext cx="733314" cy="718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452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A55A-0AAA-461D-9C02-539902C1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Treasure Hunt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867C6-C578-4344-B0F7-97AC47DF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049795"/>
            <a:ext cx="10972800" cy="134117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Find low/no cost energy savings opportunities in motor systems, process heating, compressed air, lighting, etc.</a:t>
            </a:r>
          </a:p>
          <a:p>
            <a:r>
              <a:rPr lang="en-US" dirty="0"/>
              <a:t>Simplify report out with automatically built PowerPoint presentation</a:t>
            </a:r>
          </a:p>
          <a:p>
            <a:r>
              <a:rPr lang="en-US" dirty="0"/>
              <a:t>Get started right with automatically built Project Tracker (Excel)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AD57D-ADF9-45DC-A7C8-BCA314163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3" y="1077310"/>
            <a:ext cx="5411656" cy="3204270"/>
          </a:xfrm>
          <a:prstGeom prst="rect">
            <a:avLst/>
          </a:prstGeom>
          <a:ln w="28575">
            <a:solidFill>
              <a:srgbClr val="324254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51AF1-9E6C-4938-BE44-069C16183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384" y="2377393"/>
            <a:ext cx="5578866" cy="2450262"/>
          </a:xfrm>
          <a:prstGeom prst="rect">
            <a:avLst/>
          </a:prstGeom>
          <a:ln w="28575">
            <a:solidFill>
              <a:srgbClr val="324254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0BF997-E64B-4B81-98E3-314AB2F2D6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875" y="964600"/>
            <a:ext cx="4540750" cy="2057370"/>
          </a:xfrm>
          <a:prstGeom prst="rect">
            <a:avLst/>
          </a:prstGeom>
          <a:ln w="28575">
            <a:solidFill>
              <a:srgbClr val="324254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E79522-978F-7CAC-F7F4-F7BAEE88FF86}"/>
              </a:ext>
            </a:extLst>
          </p:cNvPr>
          <p:cNvGrpSpPr/>
          <p:nvPr/>
        </p:nvGrpSpPr>
        <p:grpSpPr>
          <a:xfrm>
            <a:off x="10972800" y="89818"/>
            <a:ext cx="914400" cy="914400"/>
            <a:chOff x="3531786" y="137132"/>
            <a:chExt cx="914400" cy="9144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280731E-12DC-4015-9C82-DB5FE9722224}"/>
                </a:ext>
              </a:extLst>
            </p:cNvPr>
            <p:cNvSpPr/>
            <p:nvPr/>
          </p:nvSpPr>
          <p:spPr>
            <a:xfrm>
              <a:off x="3531786" y="137132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CBCDD1"/>
                </a:gs>
                <a:gs pos="100000">
                  <a:srgbClr val="364759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E8F4366-04AA-4D2D-AE44-B2B7AD45C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7506" y="302910"/>
              <a:ext cx="822960" cy="582845"/>
            </a:xfrm>
            <a:prstGeom prst="rect">
              <a:avLst/>
            </a:prstGeom>
          </p:spPr>
        </p:pic>
      </p:grp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7380515-2E21-113E-052D-7D6687C66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" t="2722" r="859" b="30626"/>
          <a:stretch/>
        </p:blipFill>
        <p:spPr>
          <a:xfrm>
            <a:off x="7484040" y="2865127"/>
            <a:ext cx="4481512" cy="1838417"/>
          </a:xfrm>
          <a:prstGeom prst="rect">
            <a:avLst/>
          </a:prstGeom>
          <a:ln w="28575">
            <a:solidFill>
              <a:srgbClr val="324254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C19438-DD38-4B2F-BA74-D39224F4E334}"/>
              </a:ext>
            </a:extLst>
          </p:cNvPr>
          <p:cNvCxnSpPr>
            <a:cxnSpLocks/>
          </p:cNvCxnSpPr>
          <p:nvPr/>
        </p:nvCxnSpPr>
        <p:spPr>
          <a:xfrm flipV="1">
            <a:off x="539551" y="6141632"/>
            <a:ext cx="365760" cy="0"/>
          </a:xfrm>
          <a:prstGeom prst="straightConnector1">
            <a:avLst/>
          </a:prstGeom>
          <a:ln w="7620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813101-9437-B20B-5E34-849809E77F40}"/>
              </a:ext>
            </a:extLst>
          </p:cNvPr>
          <p:cNvCxnSpPr>
            <a:cxnSpLocks/>
          </p:cNvCxnSpPr>
          <p:nvPr/>
        </p:nvCxnSpPr>
        <p:spPr>
          <a:xfrm>
            <a:off x="539551" y="5811599"/>
            <a:ext cx="365760" cy="0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BBCD42-C378-5B26-C257-2262AA9C7FEE}"/>
              </a:ext>
            </a:extLst>
          </p:cNvPr>
          <p:cNvCxnSpPr>
            <a:cxnSpLocks/>
          </p:cNvCxnSpPr>
          <p:nvPr/>
        </p:nvCxnSpPr>
        <p:spPr>
          <a:xfrm>
            <a:off x="9073951" y="1296749"/>
            <a:ext cx="365760" cy="0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1A1709-6349-4B2A-397C-AB7C40B51D0D}"/>
              </a:ext>
            </a:extLst>
          </p:cNvPr>
          <p:cNvCxnSpPr>
            <a:cxnSpLocks/>
          </p:cNvCxnSpPr>
          <p:nvPr/>
        </p:nvCxnSpPr>
        <p:spPr>
          <a:xfrm flipV="1">
            <a:off x="9073951" y="4598582"/>
            <a:ext cx="365760" cy="0"/>
          </a:xfrm>
          <a:prstGeom prst="straightConnector1">
            <a:avLst/>
          </a:prstGeom>
          <a:ln w="7620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067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8394-04A7-4A8D-9225-25DDC60E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E0A31-919A-4C31-8287-51FA3E83D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0023"/>
            <a:ext cx="4191000" cy="4525963"/>
          </a:xfrm>
        </p:spPr>
        <p:txBody>
          <a:bodyPr/>
          <a:lstStyle/>
          <a:p>
            <a:r>
              <a:rPr lang="en-US" dirty="0"/>
              <a:t>Two Key Functions</a:t>
            </a:r>
          </a:p>
          <a:p>
            <a:pPr lvl="1"/>
            <a:r>
              <a:rPr lang="en-US" dirty="0"/>
              <a:t>Day Type Analysis</a:t>
            </a:r>
          </a:p>
          <a:p>
            <a:pPr lvl="2"/>
            <a:r>
              <a:rPr lang="en-US" dirty="0"/>
              <a:t>Used for finding hourly averages for similar load profiles</a:t>
            </a:r>
          </a:p>
          <a:p>
            <a:pPr lvl="2"/>
            <a:r>
              <a:rPr lang="en-US" dirty="0"/>
              <a:t>For Compressed Air Assessment and other long-term analyses</a:t>
            </a:r>
          </a:p>
          <a:p>
            <a:pPr lvl="2"/>
            <a:r>
              <a:rPr lang="en-US" dirty="0"/>
              <a:t>Based on </a:t>
            </a:r>
            <a:r>
              <a:rPr lang="en-US" dirty="0" err="1"/>
              <a:t>LogTool</a:t>
            </a:r>
            <a:endParaRPr lang="en-US" dirty="0"/>
          </a:p>
          <a:p>
            <a:pPr lvl="1"/>
            <a:r>
              <a:rPr lang="en-US" dirty="0"/>
              <a:t>Data Visualization – easy graphing capabilities to explore large datasets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09DF243-7534-4153-90BE-17409D7E2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28" y="1220139"/>
            <a:ext cx="6422692" cy="3735576"/>
          </a:xfrm>
          <a:prstGeom prst="rect">
            <a:avLst/>
          </a:prstGeom>
          <a:ln w="19050">
            <a:solidFill>
              <a:srgbClr val="117A65"/>
            </a:solidFill>
          </a:ln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407B4F-FD4F-4234-BD87-63C94AD3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920" y="3016040"/>
            <a:ext cx="5212080" cy="1616919"/>
          </a:xfrm>
          <a:prstGeom prst="rect">
            <a:avLst/>
          </a:prstGeom>
          <a:ln w="19050">
            <a:solidFill>
              <a:srgbClr val="117A65"/>
            </a:solidFill>
          </a:ln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95A084-C65E-42E9-A9AE-B94ADEFF30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4678681"/>
            <a:ext cx="5926325" cy="1737359"/>
          </a:xfrm>
          <a:prstGeom prst="rect">
            <a:avLst/>
          </a:prstGeom>
          <a:ln w="19050">
            <a:solidFill>
              <a:srgbClr val="117A65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8DBCD2-AE5A-7478-F161-983C31BAF119}"/>
              </a:ext>
            </a:extLst>
          </p:cNvPr>
          <p:cNvGrpSpPr/>
          <p:nvPr/>
        </p:nvGrpSpPr>
        <p:grpSpPr>
          <a:xfrm>
            <a:off x="10972800" y="91440"/>
            <a:ext cx="914400" cy="914400"/>
            <a:chOff x="3605228" y="63932"/>
            <a:chExt cx="914400" cy="9144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C94584E-D8BC-4BB4-A7D7-A4236D2BE436}"/>
                </a:ext>
              </a:extLst>
            </p:cNvPr>
            <p:cNvSpPr/>
            <p:nvPr/>
          </p:nvSpPr>
          <p:spPr>
            <a:xfrm>
              <a:off x="3605228" y="63932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DAEBE8"/>
                </a:gs>
                <a:gs pos="100000">
                  <a:srgbClr val="288774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1321A579-18B5-4B6E-8B7C-3AB542588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7924" y="176628"/>
              <a:ext cx="689008" cy="68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5255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EB19D-D44D-4308-B3BB-E34CFA67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Inventories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B3819-69A0-4F14-8656-2E17C0C72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6703"/>
            <a:ext cx="5362575" cy="4525963"/>
          </a:xfrm>
        </p:spPr>
        <p:txBody>
          <a:bodyPr/>
          <a:lstStyle/>
          <a:p>
            <a:r>
              <a:rPr lang="en-US" dirty="0"/>
              <a:t>Modeled after </a:t>
            </a:r>
            <a:r>
              <a:rPr lang="en-US" dirty="0" err="1"/>
              <a:t>MotorMaster</a:t>
            </a:r>
            <a:endParaRPr lang="en-US" dirty="0"/>
          </a:p>
          <a:p>
            <a:r>
              <a:rPr lang="en-US" dirty="0"/>
              <a:t>Record key information about equipment in one place</a:t>
            </a:r>
          </a:p>
          <a:p>
            <a:pPr lvl="1"/>
            <a:r>
              <a:rPr lang="en-US" dirty="0"/>
              <a:t>Motors – Beta</a:t>
            </a:r>
          </a:p>
          <a:p>
            <a:pPr lvl="1"/>
            <a:r>
              <a:rPr lang="en-US" dirty="0"/>
              <a:t>Pumps, fans, compressors, maintenance - Planning</a:t>
            </a:r>
          </a:p>
          <a:p>
            <a:r>
              <a:rPr lang="en-US" dirty="0"/>
              <a:t>Sort &amp; filter, summary graphs, inventory printouts</a:t>
            </a:r>
          </a:p>
          <a:p>
            <a:r>
              <a:rPr lang="en-US" dirty="0"/>
              <a:t>Batch analysis for simple calculators</a:t>
            </a:r>
          </a:p>
          <a:p>
            <a:endParaRPr lang="en-US" dirty="0"/>
          </a:p>
        </p:txBody>
      </p:sp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D078C55-4FB7-48B7-8979-0EB78FFF1D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672" y="1132765"/>
            <a:ext cx="6090108" cy="3439236"/>
          </a:xfrm>
          <a:prstGeom prst="rect">
            <a:avLst/>
          </a:prstGeom>
          <a:ln w="19050">
            <a:solidFill>
              <a:srgbClr val="84B641"/>
            </a:solidFill>
          </a:ln>
        </p:spPr>
      </p:pic>
      <p:pic>
        <p:nvPicPr>
          <p:cNvPr id="24" name="Picture 2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4127A59-E25F-4B8D-BA03-DFB1B4A5E1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587" y="3780430"/>
            <a:ext cx="5450413" cy="2496111"/>
          </a:xfrm>
          <a:prstGeom prst="rect">
            <a:avLst/>
          </a:prstGeom>
        </p:spPr>
      </p:pic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57F3C5-AEF6-4468-BFB1-5107479D1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8341" y="5269031"/>
            <a:ext cx="3293659" cy="1046329"/>
          </a:xfrm>
          <a:prstGeom prst="rect">
            <a:avLst/>
          </a:prstGeom>
          <a:ln w="19050">
            <a:solidFill>
              <a:srgbClr val="84B641"/>
            </a:solidFill>
          </a:ln>
        </p:spPr>
      </p:pic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D5065B-3659-47AC-AC48-ACFE96C953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704" y="5145160"/>
            <a:ext cx="4026090" cy="1611752"/>
          </a:xfrm>
          <a:prstGeom prst="rect">
            <a:avLst/>
          </a:prstGeom>
          <a:ln w="19050">
            <a:solidFill>
              <a:srgbClr val="84B64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E3E3DB-F417-D2B9-6ADD-74E0FF78816E}"/>
              </a:ext>
            </a:extLst>
          </p:cNvPr>
          <p:cNvGrpSpPr/>
          <p:nvPr/>
        </p:nvGrpSpPr>
        <p:grpSpPr>
          <a:xfrm>
            <a:off x="10972800" y="91440"/>
            <a:ext cx="914400" cy="914400"/>
            <a:chOff x="5066645" y="101088"/>
            <a:chExt cx="914400" cy="914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7607C72-37BA-4202-94A4-D633FF909F93}"/>
                </a:ext>
              </a:extLst>
            </p:cNvPr>
            <p:cNvSpPr/>
            <p:nvPr/>
          </p:nvSpPr>
          <p:spPr>
            <a:xfrm>
              <a:off x="5066645" y="101088"/>
              <a:ext cx="914400" cy="914400"/>
            </a:xfrm>
            <a:prstGeom prst="roundRect">
              <a:avLst/>
            </a:prstGeom>
            <a:gradFill>
              <a:gsLst>
                <a:gs pos="0">
                  <a:srgbClr val="F1F7E9"/>
                </a:gs>
                <a:gs pos="100000">
                  <a:srgbClr val="8DBC4E"/>
                </a:gs>
              </a:gsLst>
              <a:lin ang="540000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F96F3AF-0A06-4D31-8707-DF763B61B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6449" y="331206"/>
              <a:ext cx="822960" cy="454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024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3EC3AC-CC4F-5705-D026-A1CF6D327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93" y="306718"/>
            <a:ext cx="2076557" cy="626142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B334E-DF2E-431E-8C23-884F935B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&amp;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AF2CC-913E-462D-84BB-8C00D1E3A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678" y="1536703"/>
            <a:ext cx="6913402" cy="4525963"/>
          </a:xfrm>
        </p:spPr>
        <p:txBody>
          <a:bodyPr>
            <a:normAutofit/>
          </a:bodyPr>
          <a:lstStyle/>
          <a:p>
            <a:r>
              <a:rPr lang="en-US" dirty="0"/>
              <a:t>Easily backup entire MEASUR data</a:t>
            </a:r>
          </a:p>
          <a:p>
            <a:pPr lvl="1"/>
            <a:r>
              <a:rPr lang="en-US" dirty="0"/>
              <a:t>If using downloaded version, can setup Automatic Backup</a:t>
            </a:r>
          </a:p>
          <a:p>
            <a:r>
              <a:rPr lang="en-US" dirty="0"/>
              <a:t>Let us know if you like MEASUR! </a:t>
            </a:r>
          </a:p>
          <a:p>
            <a:pPr lvl="1"/>
            <a:r>
              <a:rPr lang="en-US" dirty="0"/>
              <a:t>Built in survey! </a:t>
            </a:r>
          </a:p>
          <a:p>
            <a:r>
              <a:rPr lang="en-US" dirty="0"/>
              <a:t>Bug Reporting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3"/>
              </a:rPr>
              <a:t>measur-help@ornl.gov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Screenshots please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90302D-9E78-457B-A055-4FBFC1A5DAAE}"/>
              </a:ext>
            </a:extLst>
          </p:cNvPr>
          <p:cNvCxnSpPr>
            <a:cxnSpLocks/>
          </p:cNvCxnSpPr>
          <p:nvPr/>
        </p:nvCxnSpPr>
        <p:spPr>
          <a:xfrm>
            <a:off x="325678" y="3046516"/>
            <a:ext cx="365760" cy="0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242AAE-A553-40F1-BF53-93128D6AA4AF}"/>
              </a:ext>
            </a:extLst>
          </p:cNvPr>
          <p:cNvCxnSpPr>
            <a:cxnSpLocks/>
          </p:cNvCxnSpPr>
          <p:nvPr/>
        </p:nvCxnSpPr>
        <p:spPr>
          <a:xfrm flipV="1">
            <a:off x="307341" y="1766789"/>
            <a:ext cx="365760" cy="0"/>
          </a:xfrm>
          <a:prstGeom prst="straightConnector1">
            <a:avLst/>
          </a:prstGeom>
          <a:ln w="7620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31F6AE-DDB9-45C1-8D6D-707CF561AF82}"/>
              </a:ext>
            </a:extLst>
          </p:cNvPr>
          <p:cNvCxnSpPr>
            <a:cxnSpLocks/>
          </p:cNvCxnSpPr>
          <p:nvPr/>
        </p:nvCxnSpPr>
        <p:spPr>
          <a:xfrm>
            <a:off x="307341" y="3994990"/>
            <a:ext cx="365760" cy="0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1FD387-528D-43DA-909F-D8A68139FEED}"/>
              </a:ext>
            </a:extLst>
          </p:cNvPr>
          <p:cNvCxnSpPr>
            <a:cxnSpLocks/>
          </p:cNvCxnSpPr>
          <p:nvPr/>
        </p:nvCxnSpPr>
        <p:spPr>
          <a:xfrm flipH="1">
            <a:off x="9084963" y="4949842"/>
            <a:ext cx="850900" cy="0"/>
          </a:xfrm>
          <a:prstGeom prst="straightConnector1">
            <a:avLst/>
          </a:prstGeom>
          <a:ln w="7620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23036D-1539-4A07-96B4-0CE2982A6014}"/>
              </a:ext>
            </a:extLst>
          </p:cNvPr>
          <p:cNvCxnSpPr>
            <a:cxnSpLocks/>
          </p:cNvCxnSpPr>
          <p:nvPr/>
        </p:nvCxnSpPr>
        <p:spPr>
          <a:xfrm flipH="1">
            <a:off x="8289943" y="5857055"/>
            <a:ext cx="795020" cy="0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149ED54-04CA-4E08-9B9A-E45F2552BBCF}"/>
              </a:ext>
            </a:extLst>
          </p:cNvPr>
          <p:cNvSpPr/>
          <p:nvPr/>
        </p:nvSpPr>
        <p:spPr>
          <a:xfrm>
            <a:off x="7447700" y="4837055"/>
            <a:ext cx="2178050" cy="1574896"/>
          </a:xfrm>
          <a:prstGeom prst="rect">
            <a:avLst/>
          </a:prstGeom>
          <a:noFill/>
          <a:ln w="31750">
            <a:solidFill>
              <a:srgbClr val="007B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20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334E-DF2E-431E-8C23-884F935B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AF2CC-913E-462D-84BB-8C00D1E3A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703"/>
            <a:ext cx="4350707" cy="4525963"/>
          </a:xfrm>
        </p:spPr>
        <p:txBody>
          <a:bodyPr>
            <a:normAutofit/>
          </a:bodyPr>
          <a:lstStyle/>
          <a:p>
            <a:r>
              <a:rPr lang="en-US" dirty="0"/>
              <a:t>Set global units &amp; utility costs</a:t>
            </a:r>
          </a:p>
          <a:p>
            <a:r>
              <a:rPr lang="en-US" dirty="0"/>
              <a:t>Turn on/off Tutorials</a:t>
            </a:r>
          </a:p>
          <a:p>
            <a:r>
              <a:rPr lang="en-US" dirty="0"/>
              <a:t>Clear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2A58D1-99FF-4541-B7BC-FA8263B07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629" y="530914"/>
            <a:ext cx="4194875" cy="611562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F850BB-2619-4B75-9167-FEFB546C5B13}"/>
              </a:ext>
            </a:extLst>
          </p:cNvPr>
          <p:cNvCxnSpPr>
            <a:cxnSpLocks/>
          </p:cNvCxnSpPr>
          <p:nvPr/>
        </p:nvCxnSpPr>
        <p:spPr>
          <a:xfrm>
            <a:off x="581025" y="2743094"/>
            <a:ext cx="365760" cy="0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B856B7-A87B-40A3-BD11-8A2F055F8A82}"/>
              </a:ext>
            </a:extLst>
          </p:cNvPr>
          <p:cNvCxnSpPr>
            <a:cxnSpLocks/>
          </p:cNvCxnSpPr>
          <p:nvPr/>
        </p:nvCxnSpPr>
        <p:spPr>
          <a:xfrm>
            <a:off x="581025" y="3257021"/>
            <a:ext cx="365760" cy="0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59CA3C-BA16-4A57-94F1-A13A81F6D3DC}"/>
              </a:ext>
            </a:extLst>
          </p:cNvPr>
          <p:cNvCxnSpPr>
            <a:cxnSpLocks/>
          </p:cNvCxnSpPr>
          <p:nvPr/>
        </p:nvCxnSpPr>
        <p:spPr>
          <a:xfrm flipV="1">
            <a:off x="581025" y="1802339"/>
            <a:ext cx="365760" cy="0"/>
          </a:xfrm>
          <a:prstGeom prst="straightConnector1">
            <a:avLst/>
          </a:prstGeom>
          <a:ln w="7620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0AFB43-E164-45A6-9587-38B3AD51B6A9}"/>
              </a:ext>
            </a:extLst>
          </p:cNvPr>
          <p:cNvCxnSpPr>
            <a:cxnSpLocks/>
          </p:cNvCxnSpPr>
          <p:nvPr/>
        </p:nvCxnSpPr>
        <p:spPr>
          <a:xfrm flipH="1">
            <a:off x="10737705" y="6199077"/>
            <a:ext cx="666750" cy="376234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335CEB-1A47-4501-859F-5DF496481291}"/>
              </a:ext>
            </a:extLst>
          </p:cNvPr>
          <p:cNvCxnSpPr>
            <a:cxnSpLocks/>
          </p:cNvCxnSpPr>
          <p:nvPr/>
        </p:nvCxnSpPr>
        <p:spPr>
          <a:xfrm flipH="1">
            <a:off x="10737705" y="4643392"/>
            <a:ext cx="666750" cy="0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1A09601-91DD-41C2-8A01-F0B80D181144}"/>
              </a:ext>
            </a:extLst>
          </p:cNvPr>
          <p:cNvSpPr/>
          <p:nvPr/>
        </p:nvSpPr>
        <p:spPr>
          <a:xfrm>
            <a:off x="6759687" y="2063831"/>
            <a:ext cx="4194875" cy="1365170"/>
          </a:xfrm>
          <a:prstGeom prst="rect">
            <a:avLst/>
          </a:prstGeom>
          <a:noFill/>
          <a:ln w="31750">
            <a:solidFill>
              <a:srgbClr val="007B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35AE17-E873-47AD-B2BF-8EEF97218366}"/>
              </a:ext>
            </a:extLst>
          </p:cNvPr>
          <p:cNvCxnSpPr>
            <a:cxnSpLocks/>
          </p:cNvCxnSpPr>
          <p:nvPr/>
        </p:nvCxnSpPr>
        <p:spPr>
          <a:xfrm flipH="1">
            <a:off x="10749990" y="2152944"/>
            <a:ext cx="654465" cy="727791"/>
          </a:xfrm>
          <a:prstGeom prst="straightConnector1">
            <a:avLst/>
          </a:prstGeom>
          <a:ln w="7620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D4B94B4-C707-464B-B988-D04B564A3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5075" y="2132017"/>
            <a:ext cx="1391095" cy="4157159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1AD58BE-00FF-40EF-8AF0-14FE51D8AF36}"/>
              </a:ext>
            </a:extLst>
          </p:cNvPr>
          <p:cNvSpPr/>
          <p:nvPr/>
        </p:nvSpPr>
        <p:spPr>
          <a:xfrm>
            <a:off x="4854316" y="5101453"/>
            <a:ext cx="1241684" cy="1097619"/>
          </a:xfrm>
          <a:prstGeom prst="rect">
            <a:avLst/>
          </a:prstGeom>
          <a:noFill/>
          <a:ln w="31750">
            <a:solidFill>
              <a:srgbClr val="007B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8913754-AE1B-4E43-AC83-9D051B67CD87}"/>
              </a:ext>
            </a:extLst>
          </p:cNvPr>
          <p:cNvCxnSpPr>
            <a:cxnSpLocks/>
          </p:cNvCxnSpPr>
          <p:nvPr/>
        </p:nvCxnSpPr>
        <p:spPr>
          <a:xfrm flipV="1">
            <a:off x="4577859" y="5328945"/>
            <a:ext cx="365760" cy="0"/>
          </a:xfrm>
          <a:prstGeom prst="straightConnector1">
            <a:avLst/>
          </a:prstGeom>
          <a:ln w="7620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310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77DF396-907E-439C-B84A-6FE10DFC5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16" y="2094763"/>
            <a:ext cx="7299127" cy="282474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09A96-415F-4772-AA1E-4BFB9181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– Set </a:t>
            </a:r>
            <a:r>
              <a:rPr lang="en-US"/>
              <a:t>Facility Information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76139-1FAD-4E85-A144-CA91C7C8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83" y="1195116"/>
            <a:ext cx="7709339" cy="7808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Dashboard is designed to treat each folder like a facility or business unit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5853417-10A6-4031-B1CA-1A956BB00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763" y="1166019"/>
            <a:ext cx="3627939" cy="332715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AEF90F-7BDA-4914-949B-363E357FB08C}"/>
              </a:ext>
            </a:extLst>
          </p:cNvPr>
          <p:cNvCxnSpPr>
            <a:cxnSpLocks/>
          </p:cNvCxnSpPr>
          <p:nvPr/>
        </p:nvCxnSpPr>
        <p:spPr>
          <a:xfrm flipH="1" flipV="1">
            <a:off x="5029200" y="2978857"/>
            <a:ext cx="4663441" cy="1675038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D7AAE19-BBDB-4C82-8C6A-67C9CD084682}"/>
              </a:ext>
            </a:extLst>
          </p:cNvPr>
          <p:cNvSpPr/>
          <p:nvPr/>
        </p:nvSpPr>
        <p:spPr>
          <a:xfrm>
            <a:off x="8541174" y="4191685"/>
            <a:ext cx="3421117" cy="780393"/>
          </a:xfrm>
          <a:prstGeom prst="roundRect">
            <a:avLst/>
          </a:prstGeom>
          <a:gradFill>
            <a:gsLst>
              <a:gs pos="0">
                <a:srgbClr val="E40002"/>
              </a:gs>
              <a:gs pos="100000">
                <a:srgbClr val="BF3D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Enter information about facility.  This will appear in reports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B521DD-D8B3-4D9A-BE95-F7D688EC32E7}"/>
              </a:ext>
            </a:extLst>
          </p:cNvPr>
          <p:cNvCxnSpPr>
            <a:cxnSpLocks/>
          </p:cNvCxnSpPr>
          <p:nvPr/>
        </p:nvCxnSpPr>
        <p:spPr>
          <a:xfrm flipH="1" flipV="1">
            <a:off x="6505575" y="4404022"/>
            <a:ext cx="2128286" cy="1258863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E0A768-BF6B-4508-AEDC-38D16A3E61AA}"/>
              </a:ext>
            </a:extLst>
          </p:cNvPr>
          <p:cNvSpPr/>
          <p:nvPr/>
        </p:nvSpPr>
        <p:spPr>
          <a:xfrm>
            <a:off x="8442007" y="5415456"/>
            <a:ext cx="3619450" cy="780393"/>
          </a:xfrm>
          <a:prstGeom prst="roundRect">
            <a:avLst/>
          </a:prstGeom>
          <a:gradFill>
            <a:gsLst>
              <a:gs pos="0">
                <a:srgbClr val="F39C12"/>
              </a:gs>
              <a:gs pos="100000">
                <a:srgbClr val="F9BC03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Set units and utility costs for any NEW assessments created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505F53-EE42-47AD-9040-3070E66B17B0}"/>
              </a:ext>
            </a:extLst>
          </p:cNvPr>
          <p:cNvCxnSpPr>
            <a:cxnSpLocks/>
          </p:cNvCxnSpPr>
          <p:nvPr/>
        </p:nvCxnSpPr>
        <p:spPr>
          <a:xfrm flipH="1" flipV="1">
            <a:off x="2095500" y="4653896"/>
            <a:ext cx="664050" cy="1008988"/>
          </a:xfrm>
          <a:prstGeom prst="straightConnector1">
            <a:avLst/>
          </a:prstGeom>
          <a:ln w="76200">
            <a:solidFill>
              <a:srgbClr val="007B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A31B74D-FBA3-4E04-8DC0-C321E809B03B}"/>
              </a:ext>
            </a:extLst>
          </p:cNvPr>
          <p:cNvSpPr/>
          <p:nvPr/>
        </p:nvSpPr>
        <p:spPr>
          <a:xfrm>
            <a:off x="2629916" y="5415456"/>
            <a:ext cx="2548478" cy="780393"/>
          </a:xfrm>
          <a:prstGeom prst="roundRect">
            <a:avLst/>
          </a:prstGeom>
          <a:gradFill>
            <a:gsLst>
              <a:gs pos="0">
                <a:srgbClr val="007BFF"/>
              </a:gs>
              <a:gs pos="100000">
                <a:srgbClr val="89C1FF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Quick Summary of all assessments in folder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A1C755-B273-4F7F-B621-15B5C0196E8A}"/>
              </a:ext>
            </a:extLst>
          </p:cNvPr>
          <p:cNvCxnSpPr>
            <a:cxnSpLocks/>
          </p:cNvCxnSpPr>
          <p:nvPr/>
        </p:nvCxnSpPr>
        <p:spPr>
          <a:xfrm flipV="1">
            <a:off x="7430282" y="2070792"/>
            <a:ext cx="838197" cy="1112556"/>
          </a:xfrm>
          <a:prstGeom prst="straightConnector1">
            <a:avLst/>
          </a:prstGeom>
          <a:ln w="76200">
            <a:solidFill>
              <a:srgbClr val="84B6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3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6F86-DF8E-4878-861A-A8B00F8E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- Pre-Assessments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19BE0-BEB5-4D8B-B7A8-3123259AB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64" y="1212414"/>
            <a:ext cx="11661230" cy="1506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Pre-Assessments are to help you triage equipment to best utilize assessment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D60E0-EF5C-4BFE-AD3B-88F21BCDE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672" y="2374710"/>
            <a:ext cx="6789907" cy="3539707"/>
          </a:xfrm>
          <a:prstGeom prst="rect">
            <a:avLst/>
          </a:prstGeom>
          <a:ln w="19050">
            <a:solidFill>
              <a:srgbClr val="E40002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B4F95D-63AB-4A31-93F8-1EDF56073D95}"/>
              </a:ext>
            </a:extLst>
          </p:cNvPr>
          <p:cNvCxnSpPr>
            <a:cxnSpLocks/>
          </p:cNvCxnSpPr>
          <p:nvPr/>
        </p:nvCxnSpPr>
        <p:spPr>
          <a:xfrm>
            <a:off x="4243526" y="3429000"/>
            <a:ext cx="1571737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4359D52-EFF6-4970-ABCA-D868998C6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78" y="4059621"/>
            <a:ext cx="2401520" cy="151505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F4B0B8-8410-410B-9508-7774AFDE24BE}"/>
              </a:ext>
            </a:extLst>
          </p:cNvPr>
          <p:cNvSpPr/>
          <p:nvPr/>
        </p:nvSpPr>
        <p:spPr>
          <a:xfrm>
            <a:off x="181278" y="5487715"/>
            <a:ext cx="3928709" cy="780393"/>
          </a:xfrm>
          <a:prstGeom prst="roundRect">
            <a:avLst/>
          </a:prstGeom>
          <a:gradFill>
            <a:gsLst>
              <a:gs pos="0">
                <a:srgbClr val="E40002"/>
              </a:gs>
              <a:gs pos="100000">
                <a:srgbClr val="BF3D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/>
              <a:t>Switch between Energy Use and Cost if equipment uses different fuel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D0EC05-DCC4-47F2-A0F5-5778DC46A634}"/>
              </a:ext>
            </a:extLst>
          </p:cNvPr>
          <p:cNvSpPr/>
          <p:nvPr/>
        </p:nvSpPr>
        <p:spPr>
          <a:xfrm>
            <a:off x="8026153" y="4870340"/>
            <a:ext cx="3619450" cy="780393"/>
          </a:xfrm>
          <a:prstGeom prst="roundRect">
            <a:avLst/>
          </a:prstGeom>
          <a:gradFill>
            <a:gsLst>
              <a:gs pos="0">
                <a:srgbClr val="F39C12"/>
              </a:gs>
              <a:gs pos="100000">
                <a:srgbClr val="F9BC03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/>
              <a:t>Graphed to quickly see most impactful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12E600-7009-42A4-8274-EF169237D1BB}"/>
              </a:ext>
            </a:extLst>
          </p:cNvPr>
          <p:cNvSpPr/>
          <p:nvPr/>
        </p:nvSpPr>
        <p:spPr>
          <a:xfrm>
            <a:off x="0" y="2975990"/>
            <a:ext cx="4331368" cy="780393"/>
          </a:xfrm>
          <a:prstGeom prst="roundRect">
            <a:avLst/>
          </a:prstGeom>
          <a:gradFill>
            <a:gsLst>
              <a:gs pos="0">
                <a:srgbClr val="007BFF"/>
              </a:gs>
              <a:gs pos="100000">
                <a:srgbClr val="89C1FF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/>
              <a:t>Enter either design specifications or meter data to determine your priorities</a:t>
            </a:r>
          </a:p>
        </p:txBody>
      </p:sp>
    </p:spTree>
    <p:extLst>
      <p:ext uri="{BB962C8B-B14F-4D97-AF65-F5344CB8AC3E}">
        <p14:creationId xmlns:p14="http://schemas.microsoft.com/office/powerpoint/2010/main" val="340361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8436-E752-4A08-BD31-A202BFA5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- Rollup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7BF2F-0F43-4C5D-8627-9210F0080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21393"/>
            <a:ext cx="10972800" cy="10773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Create Rollup Reports to see the impacts of opportunities on overall energy 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D073D-5C37-4E34-B1E6-731BF7F91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61" y="2270059"/>
            <a:ext cx="3395684" cy="261652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D9EB35D-A8B8-4693-8432-1B6D0A7A3A4D}"/>
              </a:ext>
            </a:extLst>
          </p:cNvPr>
          <p:cNvSpPr/>
          <p:nvPr/>
        </p:nvSpPr>
        <p:spPr>
          <a:xfrm>
            <a:off x="2922581" y="4616535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7F0F33-B9AC-4468-921C-4329C8188964}"/>
              </a:ext>
            </a:extLst>
          </p:cNvPr>
          <p:cNvSpPr/>
          <p:nvPr/>
        </p:nvSpPr>
        <p:spPr>
          <a:xfrm>
            <a:off x="509606" y="3220398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04EEC2-F11F-4EF0-B0F8-A701E90ED479}"/>
              </a:ext>
            </a:extLst>
          </p:cNvPr>
          <p:cNvSpPr/>
          <p:nvPr/>
        </p:nvSpPr>
        <p:spPr>
          <a:xfrm>
            <a:off x="509606" y="3871886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5CF3B5-6B28-4A50-B248-6C64E8A14BEB}"/>
              </a:ext>
            </a:extLst>
          </p:cNvPr>
          <p:cNvSpPr/>
          <p:nvPr/>
        </p:nvSpPr>
        <p:spPr>
          <a:xfrm>
            <a:off x="509606" y="4536513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9F5B0B34-100C-434B-8FA4-A5C2668D0D1D}"/>
              </a:ext>
            </a:extLst>
          </p:cNvPr>
          <p:cNvSpPr/>
          <p:nvPr/>
        </p:nvSpPr>
        <p:spPr>
          <a:xfrm>
            <a:off x="1233738" y="2559798"/>
            <a:ext cx="1745656" cy="608551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Then Click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78EF5E-B393-45DC-AA07-C9E3701B1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784" y="1729115"/>
            <a:ext cx="5986867" cy="3907492"/>
          </a:xfrm>
          <a:prstGeom prst="rect">
            <a:avLst/>
          </a:prstGeom>
          <a:ln w="28575">
            <a:solidFill>
              <a:srgbClr val="1B5A35"/>
            </a:solidFill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D3D093-1F3D-43D1-9FBD-160648E4768A}"/>
              </a:ext>
            </a:extLst>
          </p:cNvPr>
          <p:cNvCxnSpPr/>
          <p:nvPr/>
        </p:nvCxnSpPr>
        <p:spPr>
          <a:xfrm>
            <a:off x="8846251" y="5220580"/>
            <a:ext cx="457200" cy="0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8D951C1-5548-4EBC-84A8-A9E59E65975E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4934647" y="2617341"/>
            <a:ext cx="2565749" cy="1749497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5B14775B-F13A-4559-85E8-ED22A7211D5E}"/>
              </a:ext>
            </a:extLst>
          </p:cNvPr>
          <p:cNvSpPr/>
          <p:nvPr/>
        </p:nvSpPr>
        <p:spPr>
          <a:xfrm>
            <a:off x="4265452" y="3165581"/>
            <a:ext cx="1425146" cy="504537"/>
          </a:xfrm>
          <a:prstGeom prst="stripedRightArrow">
            <a:avLst>
              <a:gd name="adj1" fmla="val 56531"/>
              <a:gd name="adj2" fmla="val 6632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D0EDFC-B03D-4AF9-BC6C-9E019A6AE2E8}"/>
              </a:ext>
            </a:extLst>
          </p:cNvPr>
          <p:cNvSpPr/>
          <p:nvPr/>
        </p:nvSpPr>
        <p:spPr>
          <a:xfrm>
            <a:off x="6830054" y="3329908"/>
            <a:ext cx="2946933" cy="447530"/>
          </a:xfrm>
          <a:prstGeom prst="roundRect">
            <a:avLst/>
          </a:prstGeom>
          <a:gradFill>
            <a:gsLst>
              <a:gs pos="0">
                <a:srgbClr val="E40002"/>
              </a:gs>
              <a:gs pos="100000">
                <a:srgbClr val="BF3D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View Equipment Summary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D3159C3-C792-472D-A891-BB91D9535712}"/>
              </a:ext>
            </a:extLst>
          </p:cNvPr>
          <p:cNvSpPr/>
          <p:nvPr/>
        </p:nvSpPr>
        <p:spPr>
          <a:xfrm>
            <a:off x="10433538" y="2421081"/>
            <a:ext cx="1373273" cy="682520"/>
          </a:xfrm>
          <a:prstGeom prst="roundRect">
            <a:avLst/>
          </a:prstGeom>
          <a:gradFill>
            <a:gsLst>
              <a:gs pos="0">
                <a:srgbClr val="F39C12"/>
              </a:gs>
              <a:gs pos="100000">
                <a:srgbClr val="F9BC03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Review all reports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4CE36D-38F8-4C50-A0E3-87CA03CA40D7}"/>
              </a:ext>
            </a:extLst>
          </p:cNvPr>
          <p:cNvSpPr/>
          <p:nvPr/>
        </p:nvSpPr>
        <p:spPr>
          <a:xfrm>
            <a:off x="2417897" y="1941851"/>
            <a:ext cx="3243821" cy="963645"/>
          </a:xfrm>
          <a:prstGeom prst="roundRect">
            <a:avLst/>
          </a:prstGeom>
          <a:gradFill>
            <a:gsLst>
              <a:gs pos="0">
                <a:srgbClr val="007BFF"/>
              </a:gs>
              <a:gs pos="100000">
                <a:srgbClr val="89C1FF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Choose which assessments &amp; pre-assessments to include in rollup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5E7B59-E93D-45E7-BD56-6B78EB3F178C}"/>
              </a:ext>
            </a:extLst>
          </p:cNvPr>
          <p:cNvSpPr/>
          <p:nvPr/>
        </p:nvSpPr>
        <p:spPr>
          <a:xfrm>
            <a:off x="9023830" y="5674454"/>
            <a:ext cx="2184849" cy="789537"/>
          </a:xfrm>
          <a:prstGeom prst="roundRect">
            <a:avLst/>
          </a:prstGeom>
          <a:gradFill>
            <a:gsLst>
              <a:gs pos="0">
                <a:srgbClr val="F39C12"/>
              </a:gs>
              <a:gs pos="100000">
                <a:srgbClr val="F9BC03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Choose which scenario to include</a:t>
            </a:r>
          </a:p>
        </p:txBody>
      </p:sp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952B59-3907-48AA-B828-5E6A946DF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898" y="4366838"/>
            <a:ext cx="5131498" cy="2304495"/>
          </a:xfrm>
          <a:prstGeom prst="rect">
            <a:avLst/>
          </a:prstGeom>
          <a:ln w="19050">
            <a:solidFill>
              <a:srgbClr val="E40002"/>
            </a:solidFill>
          </a:ln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F7BE3251-94F6-4C98-BA87-79D1C9005AC5}"/>
              </a:ext>
            </a:extLst>
          </p:cNvPr>
          <p:cNvSpPr/>
          <p:nvPr/>
        </p:nvSpPr>
        <p:spPr>
          <a:xfrm>
            <a:off x="1666977" y="3212433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095E84-282D-49CC-A088-C11CED75B6EF}"/>
              </a:ext>
            </a:extLst>
          </p:cNvPr>
          <p:cNvSpPr/>
          <p:nvPr/>
        </p:nvSpPr>
        <p:spPr>
          <a:xfrm>
            <a:off x="1666977" y="3863921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59BE68-659D-477B-80B5-385C72F30F4B}"/>
              </a:ext>
            </a:extLst>
          </p:cNvPr>
          <p:cNvSpPr/>
          <p:nvPr/>
        </p:nvSpPr>
        <p:spPr>
          <a:xfrm>
            <a:off x="1666977" y="4528548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78DC652-D55C-4A02-B1AD-DFAD9365A90B}"/>
              </a:ext>
            </a:extLst>
          </p:cNvPr>
          <p:cNvSpPr/>
          <p:nvPr/>
        </p:nvSpPr>
        <p:spPr>
          <a:xfrm>
            <a:off x="2815716" y="3220398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481D66C-D5AA-4E62-8DD8-F40EEB22ED6C}"/>
              </a:ext>
            </a:extLst>
          </p:cNvPr>
          <p:cNvSpPr/>
          <p:nvPr/>
        </p:nvSpPr>
        <p:spPr>
          <a:xfrm>
            <a:off x="2815716" y="3871886"/>
            <a:ext cx="151415" cy="14978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B79A305-7E66-478C-9701-4637D5F15C18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2824901" y="2617341"/>
            <a:ext cx="66523" cy="603057"/>
          </a:xfrm>
          <a:prstGeom prst="straightConnector1">
            <a:avLst/>
          </a:prstGeom>
          <a:ln w="76200">
            <a:solidFill>
              <a:srgbClr val="00A2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713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95BFBB2-7868-410B-9076-F6C4780945A9}"/>
              </a:ext>
            </a:extLst>
          </p:cNvPr>
          <p:cNvGrpSpPr/>
          <p:nvPr/>
        </p:nvGrpSpPr>
        <p:grpSpPr>
          <a:xfrm>
            <a:off x="328697" y="3394025"/>
            <a:ext cx="3081528" cy="2180278"/>
            <a:chOff x="1739166" y="4171946"/>
            <a:chExt cx="3081528" cy="21802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231221-334C-422C-9DE0-595B04E13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0666" y="4171946"/>
              <a:ext cx="2728161" cy="182345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294E8F-08DB-4C90-8C7D-B3871DCCAA39}"/>
                </a:ext>
              </a:extLst>
            </p:cNvPr>
            <p:cNvSpPr txBox="1"/>
            <p:nvPr/>
          </p:nvSpPr>
          <p:spPr>
            <a:xfrm>
              <a:off x="1739166" y="5943601"/>
              <a:ext cx="3081528" cy="408623"/>
            </a:xfrm>
            <a:prstGeom prst="roundRect">
              <a:avLst/>
            </a:prstGeom>
            <a:solidFill>
              <a:srgbClr val="1E764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  <a:r>
                <a:rPr lang="en-US" dirty="0">
                  <a:solidFill>
                    <a:schemeClr val="bg1"/>
                  </a:solidFill>
                </a:rPr>
                <a:t> Enrichment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109675-845A-4D26-8E98-9E58488CF5A2}"/>
              </a:ext>
            </a:extLst>
          </p:cNvPr>
          <p:cNvGrpSpPr/>
          <p:nvPr/>
        </p:nvGrpSpPr>
        <p:grpSpPr>
          <a:xfrm>
            <a:off x="8389668" y="3847842"/>
            <a:ext cx="3081528" cy="2145070"/>
            <a:chOff x="4665480" y="1235354"/>
            <a:chExt cx="3081528" cy="21450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0EAD1D-40E3-4A80-B13D-EA06785515CC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1791" y="1235354"/>
              <a:ext cx="2701155" cy="182345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52F9C2-6B04-476D-A9EE-BE2895111D4A}"/>
                </a:ext>
              </a:extLst>
            </p:cNvPr>
            <p:cNvSpPr txBox="1"/>
            <p:nvPr/>
          </p:nvSpPr>
          <p:spPr>
            <a:xfrm>
              <a:off x="4665480" y="2971801"/>
              <a:ext cx="3081528" cy="408623"/>
            </a:xfrm>
            <a:prstGeom prst="roundRect">
              <a:avLst/>
            </a:prstGeom>
            <a:solidFill>
              <a:srgbClr val="1E764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Motor Performance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E6552E6-B8F1-4832-9C3F-9D70E5DDE966}"/>
              </a:ext>
            </a:extLst>
          </p:cNvPr>
          <p:cNvGrpSpPr/>
          <p:nvPr/>
        </p:nvGrpSpPr>
        <p:grpSpPr>
          <a:xfrm>
            <a:off x="8930911" y="1003042"/>
            <a:ext cx="3087768" cy="2369745"/>
            <a:chOff x="7487616" y="1465037"/>
            <a:chExt cx="3087768" cy="23697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359F645-2FA1-4F3A-932A-427E5DFB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7947" y="1759781"/>
              <a:ext cx="3077437" cy="2075001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249197-7537-47B5-AE78-D56D32D458B8}"/>
                </a:ext>
              </a:extLst>
            </p:cNvPr>
            <p:cNvSpPr txBox="1"/>
            <p:nvPr/>
          </p:nvSpPr>
          <p:spPr>
            <a:xfrm>
              <a:off x="7487616" y="1465037"/>
              <a:ext cx="3081528" cy="408623"/>
            </a:xfrm>
            <a:prstGeom prst="roundRect">
              <a:avLst/>
            </a:prstGeom>
            <a:solidFill>
              <a:srgbClr val="1E764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Pump Curve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50E3C1-BFD4-4304-BD7B-06711218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Calculators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B18426-275C-4267-AC3C-833021A7C8D1}"/>
              </a:ext>
            </a:extLst>
          </p:cNvPr>
          <p:cNvGrpSpPr/>
          <p:nvPr/>
        </p:nvGrpSpPr>
        <p:grpSpPr>
          <a:xfrm>
            <a:off x="3783688" y="3861893"/>
            <a:ext cx="4191726" cy="2131019"/>
            <a:chOff x="2569617" y="6427554"/>
            <a:chExt cx="4191726" cy="2131019"/>
          </a:xfrm>
        </p:grpSpPr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59C2ADA-5F3E-4BE8-93CE-14C798110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9617" y="6427554"/>
              <a:ext cx="4191726" cy="1905870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ABC2A9-3AA7-4B6D-A7EF-80F3EE8B118E}"/>
                </a:ext>
              </a:extLst>
            </p:cNvPr>
            <p:cNvSpPr txBox="1"/>
            <p:nvPr/>
          </p:nvSpPr>
          <p:spPr>
            <a:xfrm>
              <a:off x="2934216" y="8149950"/>
              <a:ext cx="3462528" cy="408623"/>
            </a:xfrm>
            <a:prstGeom prst="roundRect">
              <a:avLst/>
            </a:prstGeom>
            <a:solidFill>
              <a:srgbClr val="1E7640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Compressed Air Leak Survey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325242-687E-4E29-9EA7-E45D5C866EA6}"/>
              </a:ext>
            </a:extLst>
          </p:cNvPr>
          <p:cNvGrpSpPr/>
          <p:nvPr/>
        </p:nvGrpSpPr>
        <p:grpSpPr>
          <a:xfrm>
            <a:off x="4754502" y="1176928"/>
            <a:ext cx="3943350" cy="2364410"/>
            <a:chOff x="7393271" y="6147912"/>
            <a:chExt cx="3943350" cy="2364410"/>
          </a:xfrm>
        </p:grpSpPr>
        <p:pic>
          <p:nvPicPr>
            <p:cNvPr id="13" name="Picture 12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AF893123-19C5-4719-A072-AD6E86A6F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3271" y="6354798"/>
              <a:ext cx="3943350" cy="2157524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753D95-1559-4A31-B6A0-8E7315060C87}"/>
                </a:ext>
              </a:extLst>
            </p:cNvPr>
            <p:cNvSpPr txBox="1"/>
            <p:nvPr/>
          </p:nvSpPr>
          <p:spPr>
            <a:xfrm>
              <a:off x="7633682" y="6147912"/>
              <a:ext cx="3462528" cy="408623"/>
            </a:xfrm>
            <a:prstGeom prst="roundRect">
              <a:avLst/>
            </a:prstGeom>
            <a:solidFill>
              <a:srgbClr val="1E7640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Saturated Properties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84A688-642D-4323-BE71-AFBCB2B7B34C}"/>
              </a:ext>
            </a:extLst>
          </p:cNvPr>
          <p:cNvGrpSpPr/>
          <p:nvPr/>
        </p:nvGrpSpPr>
        <p:grpSpPr>
          <a:xfrm>
            <a:off x="173321" y="1050531"/>
            <a:ext cx="4422576" cy="1817103"/>
            <a:chOff x="7393271" y="334343"/>
            <a:chExt cx="4422576" cy="1817103"/>
          </a:xfrm>
        </p:grpSpPr>
        <p:pic>
          <p:nvPicPr>
            <p:cNvPr id="27" name="Picture 2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04407C3-FE81-4EF4-94F3-A12238F72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3271" y="590721"/>
              <a:ext cx="4422576" cy="1560725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B5D309-54F2-48F1-8252-0CC2F785D1FB}"/>
                </a:ext>
              </a:extLst>
            </p:cNvPr>
            <p:cNvSpPr txBox="1"/>
            <p:nvPr/>
          </p:nvSpPr>
          <p:spPr>
            <a:xfrm>
              <a:off x="8063795" y="334343"/>
              <a:ext cx="3081528" cy="408623"/>
            </a:xfrm>
            <a:prstGeom prst="roundRect">
              <a:avLst/>
            </a:prstGeom>
            <a:solidFill>
              <a:srgbClr val="1E7640"/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</a:t>
              </a:r>
              <a:r>
                <a:rPr lang="en-US" baseline="-25000" dirty="0">
                  <a:solidFill>
                    <a:schemeClr val="bg1"/>
                  </a:solidFill>
                </a:rPr>
                <a:t>2</a:t>
              </a:r>
              <a:r>
                <a:rPr lang="en-US" dirty="0">
                  <a:solidFill>
                    <a:schemeClr val="bg1"/>
                  </a:solidFill>
                </a:rPr>
                <a:t> Savings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11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FF41-8F4A-0F3A-B724-DF4E1368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 is an Integrated Energy Tool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0C17C3E5-A307-7545-A917-CD66677A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04832" y="1997294"/>
            <a:ext cx="5265161" cy="2961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14BD53-A5D1-2565-9282-BAF66141B9D7}"/>
              </a:ext>
            </a:extLst>
          </p:cNvPr>
          <p:cNvSpPr txBox="1">
            <a:spLocks/>
          </p:cNvSpPr>
          <p:nvPr/>
        </p:nvSpPr>
        <p:spPr>
          <a:xfrm>
            <a:off x="609600" y="1159727"/>
            <a:ext cx="6195232" cy="5123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Free to Use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OS Agnostic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Desktop: Web &amp; App - Windows, Mac, Linux 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Mobile: Web &amp; App – Android &amp; iPhone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International Useability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No limits on where they can be downloaded or accessed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Google Translate available for web version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Unit system flexibility: Make an assessment in metric or U.S. units and switch to the other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Data Privacy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Data is stored on *YOUR* device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No data you entered is sent to us unless you send it to us directly</a:t>
            </a:r>
          </a:p>
          <a:p>
            <a:pPr marL="1257300" lvl="2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Data related to use (where you click, etc.) is collected via Google Analytics to improve the tool</a:t>
            </a:r>
          </a:p>
          <a:p>
            <a:pPr marL="8001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Automatic Updates</a:t>
            </a:r>
          </a:p>
        </p:txBody>
      </p:sp>
      <p:pic>
        <p:nvPicPr>
          <p:cNvPr id="10" name="Picture 14" descr="Firefox - Free logo icons">
            <a:extLst>
              <a:ext uri="{FF2B5EF4-FFF2-40B4-BE49-F238E27FC236}">
                <a16:creationId xmlns:a16="http://schemas.microsoft.com/office/drawing/2014/main" id="{C39A5ED9-B566-FC07-BBFF-EF8DCFE8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39" y="136431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Safari logo and symbol, meaning, history, PNG">
            <a:extLst>
              <a:ext uri="{FF2B5EF4-FFF2-40B4-BE49-F238E27FC236}">
                <a16:creationId xmlns:a16="http://schemas.microsoft.com/office/drawing/2014/main" id="{6BFAAA6D-FCB3-10FA-7C72-05557111B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77" y="1364314"/>
            <a:ext cx="58521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7B378B19-B8EA-EC36-3C70-02E86B76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33" y="136431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Linux - Free logo icons">
            <a:extLst>
              <a:ext uri="{FF2B5EF4-FFF2-40B4-BE49-F238E27FC236}">
                <a16:creationId xmlns:a16="http://schemas.microsoft.com/office/drawing/2014/main" id="{44C19F9A-6560-D8ED-60D9-4FE5A951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89" y="136431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53688C1A-5CF2-A21A-D69E-B5B5F18F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45" y="136431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7407494B-2D1C-B788-3D79-D4B82E2B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01" y="136431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Monitor with solid fill">
            <a:extLst>
              <a:ext uri="{FF2B5EF4-FFF2-40B4-BE49-F238E27FC236}">
                <a16:creationId xmlns:a16="http://schemas.microsoft.com/office/drawing/2014/main" id="{B4701568-D3ED-8E3D-6C58-025293B79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404" y="1547194"/>
            <a:ext cx="571500" cy="571500"/>
          </a:xfrm>
          <a:prstGeom prst="rect">
            <a:avLst/>
          </a:prstGeom>
        </p:spPr>
      </p:pic>
      <p:pic>
        <p:nvPicPr>
          <p:cNvPr id="17" name="Graphic 16" descr="Smart Phone with solid fill">
            <a:extLst>
              <a:ext uri="{FF2B5EF4-FFF2-40B4-BE49-F238E27FC236}">
                <a16:creationId xmlns:a16="http://schemas.microsoft.com/office/drawing/2014/main" id="{1640E478-14B0-9D0D-F6B1-582FEDC710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7195" y="1817156"/>
            <a:ext cx="360276" cy="360276"/>
          </a:xfrm>
          <a:prstGeom prst="rect">
            <a:avLst/>
          </a:prstGeom>
        </p:spPr>
      </p:pic>
      <p:pic>
        <p:nvPicPr>
          <p:cNvPr id="18" name="Graphic 17" descr="Earth globe: Americas with solid fill">
            <a:extLst>
              <a:ext uri="{FF2B5EF4-FFF2-40B4-BE49-F238E27FC236}">
                <a16:creationId xmlns:a16="http://schemas.microsoft.com/office/drawing/2014/main" id="{B399725F-38E1-8573-EC11-0EF644BF70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2880" y="2982655"/>
            <a:ext cx="685800" cy="685800"/>
          </a:xfrm>
          <a:prstGeom prst="rect">
            <a:avLst/>
          </a:prstGeom>
        </p:spPr>
      </p:pic>
      <p:pic>
        <p:nvPicPr>
          <p:cNvPr id="19" name="Graphic 18" descr="Lock with solid fill">
            <a:extLst>
              <a:ext uri="{FF2B5EF4-FFF2-40B4-BE49-F238E27FC236}">
                <a16:creationId xmlns:a16="http://schemas.microsoft.com/office/drawing/2014/main" id="{7FCD8420-CC7E-3D7A-3F93-6FB1C24E98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2880" y="4351715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4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FBA6-5BEB-4527-AF16-B85FA3628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Materials for fuels, charge materials,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4967F-9AEC-4837-AF92-2A50020EA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8400"/>
            <a:ext cx="2679700" cy="48942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Add Fuels, Charge Materials, etc. that are not in </a:t>
            </a:r>
            <a:r>
              <a:rPr lang="en-US" dirty="0" err="1"/>
              <a:t>MEASUR’s</a:t>
            </a:r>
            <a:r>
              <a:rPr lang="en-US" dirty="0"/>
              <a:t> databases to reuse later</a:t>
            </a:r>
          </a:p>
          <a:p>
            <a:r>
              <a:rPr lang="en-US" dirty="0"/>
              <a:t>Can import &amp; import custom materials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69D9DBD-E1C0-4ED2-8588-11688289E5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168400"/>
            <a:ext cx="8458200" cy="500814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2242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CAD68-56EE-4E81-819C-C4D3549D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&amp; 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809A9-1FCE-4F7E-82B9-E7B433714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703"/>
            <a:ext cx="3759200" cy="4525963"/>
          </a:xfrm>
        </p:spPr>
        <p:txBody>
          <a:bodyPr/>
          <a:lstStyle/>
          <a:p>
            <a:r>
              <a:rPr lang="en-US" dirty="0"/>
              <a:t>About</a:t>
            </a:r>
          </a:p>
          <a:p>
            <a:pPr lvl="1"/>
            <a:r>
              <a:rPr lang="en-US" dirty="0"/>
              <a:t>Intended Users</a:t>
            </a:r>
          </a:p>
          <a:p>
            <a:pPr lvl="1"/>
            <a:r>
              <a:rPr lang="en-US" dirty="0"/>
              <a:t>Inputs/Outputs for each modules</a:t>
            </a:r>
          </a:p>
          <a:p>
            <a:r>
              <a:rPr lang="en-US" dirty="0"/>
              <a:t>Acknowledgements</a:t>
            </a:r>
          </a:p>
          <a:p>
            <a:pPr lvl="1"/>
            <a:r>
              <a:rPr lang="en-US" dirty="0"/>
              <a:t>The end credits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183E17-E816-4007-98DA-29834177F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800" y="1153510"/>
            <a:ext cx="5898444" cy="34925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10C7689-DD87-447D-AECA-5525CEC43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0" y="3085432"/>
            <a:ext cx="5492044" cy="325186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10674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36C7-683F-4D74-B227-575A8429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622EF-FC42-44D7-A18C-99ED9FDBC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6703"/>
            <a:ext cx="3568700" cy="4525963"/>
          </a:xfrm>
        </p:spPr>
        <p:txBody>
          <a:bodyPr/>
          <a:lstStyle/>
          <a:p>
            <a:r>
              <a:rPr lang="en-US" dirty="0"/>
              <a:t>Gives brief overview of what has been added since last update</a:t>
            </a:r>
          </a:p>
          <a:p>
            <a:r>
              <a:rPr lang="en-US" dirty="0"/>
              <a:t>Can also look at before installing update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AC6CB7C-D884-4FBB-8DBB-CE8936903F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210" y="2082800"/>
            <a:ext cx="4584700" cy="47752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AFA102-556E-43AE-BA73-9D709B41F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655" y="1081373"/>
            <a:ext cx="6210300" cy="9525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C10714-F4A8-46E8-A837-BC9A4FF5E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878" y="2033873"/>
            <a:ext cx="1854200" cy="475247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4C88A0-28BA-4E49-8966-A35D4625F8F1}"/>
              </a:ext>
            </a:extLst>
          </p:cNvPr>
          <p:cNvCxnSpPr>
            <a:cxnSpLocks/>
          </p:cNvCxnSpPr>
          <p:nvPr/>
        </p:nvCxnSpPr>
        <p:spPr>
          <a:xfrm flipV="1">
            <a:off x="571500" y="1795988"/>
            <a:ext cx="365760" cy="0"/>
          </a:xfrm>
          <a:prstGeom prst="straightConnector1">
            <a:avLst/>
          </a:prstGeom>
          <a:ln w="7620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25DC2D-BAF9-471E-8C2F-94A8A6744375}"/>
              </a:ext>
            </a:extLst>
          </p:cNvPr>
          <p:cNvCxnSpPr>
            <a:cxnSpLocks/>
          </p:cNvCxnSpPr>
          <p:nvPr/>
        </p:nvCxnSpPr>
        <p:spPr>
          <a:xfrm flipV="1">
            <a:off x="571500" y="3588873"/>
            <a:ext cx="365760" cy="0"/>
          </a:xfrm>
          <a:prstGeom prst="straightConnector1">
            <a:avLst/>
          </a:prstGeom>
          <a:ln w="76200">
            <a:solidFill>
              <a:srgbClr val="84B64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961952-4571-4EE0-804B-0C5F5598B770}"/>
              </a:ext>
            </a:extLst>
          </p:cNvPr>
          <p:cNvCxnSpPr>
            <a:cxnSpLocks/>
          </p:cNvCxnSpPr>
          <p:nvPr/>
        </p:nvCxnSpPr>
        <p:spPr>
          <a:xfrm flipH="1" flipV="1">
            <a:off x="4659086" y="5471886"/>
            <a:ext cx="566057" cy="590780"/>
          </a:xfrm>
          <a:prstGeom prst="straightConnector1">
            <a:avLst/>
          </a:prstGeom>
          <a:ln w="7620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D80C29-AEDC-4A53-8723-0691CBC3BFED}"/>
              </a:ext>
            </a:extLst>
          </p:cNvPr>
          <p:cNvCxnSpPr>
            <a:cxnSpLocks/>
          </p:cNvCxnSpPr>
          <p:nvPr/>
        </p:nvCxnSpPr>
        <p:spPr>
          <a:xfrm flipV="1">
            <a:off x="9606643" y="1593850"/>
            <a:ext cx="775607" cy="202139"/>
          </a:xfrm>
          <a:prstGeom prst="straightConnector1">
            <a:avLst/>
          </a:prstGeom>
          <a:ln w="76200">
            <a:solidFill>
              <a:srgbClr val="84B64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763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2158-D1E4-4DA0-A6DC-FBDA86DC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43368-7E47-413B-8422-CA8492BB8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Diagram &amp; Balance</a:t>
            </a:r>
          </a:p>
          <a:p>
            <a:r>
              <a:rPr lang="en-US" dirty="0"/>
              <a:t>Process Cooling</a:t>
            </a:r>
          </a:p>
          <a:p>
            <a:r>
              <a:rPr lang="en-US" dirty="0"/>
              <a:t>More Equipment Databases</a:t>
            </a:r>
          </a:p>
          <a:p>
            <a:pPr lvl="1"/>
            <a:r>
              <a:rPr lang="en-US" dirty="0"/>
              <a:t>Modeled after </a:t>
            </a:r>
            <a:r>
              <a:rPr lang="en-US" dirty="0" err="1"/>
              <a:t>MotorMaster</a:t>
            </a:r>
            <a:r>
              <a:rPr lang="en-US" dirty="0"/>
              <a:t>+ Database</a:t>
            </a:r>
          </a:p>
          <a:p>
            <a:pPr lvl="1"/>
            <a:r>
              <a:rPr lang="en-US" dirty="0"/>
              <a:t>Keep inventory of equipment (pumps, fans, compressors, etc.) connected to assessments</a:t>
            </a:r>
          </a:p>
        </p:txBody>
      </p:sp>
    </p:spTree>
    <p:extLst>
      <p:ext uri="{BB962C8B-B14F-4D97-AF65-F5344CB8AC3E}">
        <p14:creationId xmlns:p14="http://schemas.microsoft.com/office/powerpoint/2010/main" val="2249764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218D8-17DF-4D27-8615-E11A9751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79E91-CC68-4B68-9867-62E1EF7F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1" y="1054266"/>
            <a:ext cx="4959886" cy="53035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000" b="1" u="sng" dirty="0"/>
              <a:t>Subject Matter Experts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Don </a:t>
            </a:r>
            <a:r>
              <a:rPr lang="en-US" sz="1400" b="0" i="0" u="sng" dirty="0" err="1">
                <a:solidFill>
                  <a:srgbClr val="212529"/>
                </a:solidFill>
                <a:effectLst/>
                <a:latin typeface="HelveticaNeue-Light"/>
              </a:rPr>
              <a:t>Casada</a:t>
            </a: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, Diagnostic Solutions, LLC,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developed the original PSAT and </a:t>
            </a:r>
            <a:r>
              <a:rPr lang="en-US" sz="1400" b="0" i="0" dirty="0" err="1">
                <a:solidFill>
                  <a:srgbClr val="212529"/>
                </a:solidFill>
                <a:effectLst/>
                <a:latin typeface="HelveticaNeue-Light"/>
              </a:rPr>
              <a:t>FSAT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, and contributed the algorithms for the Pumping and Fan modules.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Arvind Thekdi, E3M, Inc.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developed the original </a:t>
            </a:r>
            <a:r>
              <a:rPr lang="en-US" sz="1400" b="0" i="0" dirty="0" err="1">
                <a:solidFill>
                  <a:srgbClr val="212529"/>
                </a:solidFill>
                <a:effectLst/>
                <a:latin typeface="HelveticaNeue-Light"/>
              </a:rPr>
              <a:t>PHAST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 and continued to contribute to the Process Heating module by providing the algorithms for the previous versions (</a:t>
            </a:r>
            <a:r>
              <a:rPr lang="en-US" sz="1400" b="0" i="0" dirty="0" err="1">
                <a:solidFill>
                  <a:srgbClr val="212529"/>
                </a:solidFill>
                <a:effectLst/>
                <a:latin typeface="HelveticaNeue-Light"/>
              </a:rPr>
              <a:t>PHAST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 3.0 and </a:t>
            </a:r>
            <a:r>
              <a:rPr lang="en-US" sz="1400" b="0" i="0" dirty="0" err="1">
                <a:solidFill>
                  <a:srgbClr val="212529"/>
                </a:solidFill>
                <a:effectLst/>
                <a:latin typeface="HelveticaNeue-Light"/>
              </a:rPr>
              <a:t>PHASTEx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), updating the algorithms for improved accuracy, and providing feedback.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Vern Martin, Donovan Martin, and Mats Falk, </a:t>
            </a:r>
            <a:r>
              <a:rPr lang="en-US" sz="1400" b="0" i="0" u="sng" dirty="0" err="1">
                <a:solidFill>
                  <a:srgbClr val="212529"/>
                </a:solidFill>
                <a:effectLst/>
                <a:latin typeface="HelveticaNeue-Light"/>
              </a:rPr>
              <a:t>Flowcare</a:t>
            </a: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provided updated Fan algorithms and feedback during the development of the Fan module.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Ron Wroblewski, Productive Energy Solutions,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reviewed and provided updated Fan algorithms for the Fan module.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Greg Harrell, Milligan University,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developed the previous versions of DOE steam tools and continued to contribute to MEASUR by providing feedback.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Glenn Cunningham, Tennessee Technical University,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reviewed and provided feedback for the Pump, Fan, and Steam modules, as well as many calculators.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Riyaz Papar, Hudson Tech.,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reviewed and provided feedback for the Steam module.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Walt Brockway,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reviewed and provided feedback for the Treasure Hunt module.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Larry Moore, University of Memphis,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developed the original Bio-Tiger model for Wastewater Treatment facilities, oversaw updates to the algorithm, and provided feedback during the development of the Wastewater module.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Frank Moskowitz, Draw Professional Services,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reviewed and provided feedback for the Compressed Air module.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Eric Bessey, </a:t>
            </a:r>
            <a:r>
              <a:rPr lang="en-US" sz="1400" b="0" i="0" u="sng" dirty="0" err="1">
                <a:solidFill>
                  <a:srgbClr val="212529"/>
                </a:solidFill>
                <a:effectLst/>
                <a:latin typeface="HelveticaNeue-Light"/>
              </a:rPr>
              <a:t>TTed</a:t>
            </a: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 Solutions, Inc,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 developed and provided updated algorithms from the originals </a:t>
            </a:r>
            <a:r>
              <a:rPr lang="en-US" sz="1400" b="0" i="0" dirty="0" err="1">
                <a:solidFill>
                  <a:srgbClr val="212529"/>
                </a:solidFill>
                <a:effectLst/>
                <a:latin typeface="HelveticaNeue-Light"/>
              </a:rPr>
              <a:t>AirMaster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+ software , provided feedback during the current algorithm development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400" b="0" i="0" u="sng" dirty="0">
                <a:solidFill>
                  <a:srgbClr val="212529"/>
                </a:solidFill>
                <a:effectLst/>
                <a:latin typeface="HelveticaNeue-Light"/>
              </a:rPr>
              <a:t>Eric J. Wahlberg, Wastewater Technology Trainers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HelveticaNeue-Light"/>
              </a:rPr>
              <a:t>, reviewed and provided feedback for the Wastewater module and calculators.</a:t>
            </a:r>
            <a:r>
              <a:rPr lang="en-CA" sz="2000" dirty="0"/>
              <a:t> 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4D858-22A1-4E32-BC95-D18C4F8CE34E}"/>
              </a:ext>
            </a:extLst>
          </p:cNvPr>
          <p:cNvSpPr/>
          <p:nvPr/>
        </p:nvSpPr>
        <p:spPr>
          <a:xfrm>
            <a:off x="5291726" y="1054266"/>
            <a:ext cx="2743200" cy="21236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b="1" u="sng" dirty="0"/>
              <a:t>ORNL Staff</a:t>
            </a:r>
            <a:endParaRPr lang="en-US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E53BED-67AA-4725-B0D9-A576C7079C44}"/>
              </a:ext>
            </a:extLst>
          </p:cNvPr>
          <p:cNvSpPr/>
          <p:nvPr/>
        </p:nvSpPr>
        <p:spPr>
          <a:xfrm>
            <a:off x="9811923" y="1054266"/>
            <a:ext cx="2315421" cy="322217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b="1" u="sng" dirty="0"/>
              <a:t>SULI, CCI, </a:t>
            </a:r>
            <a:r>
              <a:rPr lang="en-US" sz="2000" b="1" u="sng" dirty="0" err="1"/>
              <a:t>URSI</a:t>
            </a:r>
            <a:r>
              <a:rPr lang="en-US" sz="2000" b="1" u="sng" dirty="0"/>
              <a:t> Participants</a:t>
            </a:r>
          </a:p>
          <a:p>
            <a:r>
              <a:rPr lang="en-US" sz="1600" dirty="0"/>
              <a:t>Kyle </a:t>
            </a:r>
            <a:r>
              <a:rPr lang="en-US" sz="1600" dirty="0" err="1"/>
              <a:t>Beanblossom</a:t>
            </a:r>
            <a:r>
              <a:rPr lang="en-US" sz="1600" dirty="0"/>
              <a:t> </a:t>
            </a:r>
            <a:br>
              <a:rPr lang="en-US" sz="1600" dirty="0"/>
            </a:br>
            <a:r>
              <a:rPr lang="en-US" sz="1600" dirty="0"/>
              <a:t>Kai Chen</a:t>
            </a:r>
          </a:p>
          <a:p>
            <a:r>
              <a:rPr lang="en-US" sz="1600" dirty="0"/>
              <a:t>Autumn Ferree </a:t>
            </a:r>
            <a:br>
              <a:rPr lang="en-US" sz="1600" dirty="0"/>
            </a:br>
            <a:r>
              <a:rPr lang="en-US" sz="1600" dirty="0"/>
              <a:t>Zach Fontenot </a:t>
            </a:r>
          </a:p>
          <a:p>
            <a:r>
              <a:rPr lang="en-US" sz="1600" dirty="0"/>
              <a:t>Allie Ledbetter</a:t>
            </a:r>
          </a:p>
          <a:p>
            <a:r>
              <a:rPr lang="en-US" sz="1600" dirty="0"/>
              <a:t>Jordan Lees</a:t>
            </a:r>
          </a:p>
          <a:p>
            <a:r>
              <a:rPr lang="en-US" sz="1600" dirty="0"/>
              <a:t>Charlotte Merchant</a:t>
            </a:r>
            <a:endParaRPr lang="en-US" sz="2000" dirty="0"/>
          </a:p>
          <a:p>
            <a:r>
              <a:rPr lang="en-US" sz="1600" dirty="0"/>
              <a:t>Ben Rappoport </a:t>
            </a:r>
            <a:br>
              <a:rPr lang="en-US" sz="1600" dirty="0"/>
            </a:br>
            <a:r>
              <a:rPr lang="en-US" sz="1600" dirty="0"/>
              <a:t>Raul Rios</a:t>
            </a:r>
          </a:p>
          <a:p>
            <a:r>
              <a:rPr lang="en-US" sz="1600" dirty="0"/>
              <a:t>Shiva Saravanan</a:t>
            </a:r>
          </a:p>
          <a:p>
            <a:r>
              <a:rPr lang="en-US" sz="1600" dirty="0"/>
              <a:t>Andrew Worley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79F8FC-8621-4FAB-9AC7-284CD2E7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33991" y="6497028"/>
            <a:ext cx="111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91321-FB75-EF46-8830-1E9B454F652F}" type="slidenum">
              <a:rPr lang="en-US" smtClean="0"/>
              <a:pPr/>
              <a:t>44</a:t>
            </a:fld>
            <a:r>
              <a:rPr lang="en-US"/>
              <a:t>/20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269B745-67F0-4014-B13C-34D26E67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1591" y="6497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9/27/2019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9F55C2-D9A4-63A0-FD08-7511688ACCC1}"/>
              </a:ext>
            </a:extLst>
          </p:cNvPr>
          <p:cNvSpPr txBox="1"/>
          <p:nvPr/>
        </p:nvSpPr>
        <p:spPr>
          <a:xfrm>
            <a:off x="5257800" y="1469061"/>
            <a:ext cx="4717473" cy="906499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r>
              <a:rPr lang="en-US" sz="1800" dirty="0"/>
              <a:t>Gina Accawi </a:t>
            </a:r>
          </a:p>
          <a:p>
            <a:r>
              <a:rPr lang="en-US" sz="1800" dirty="0"/>
              <a:t>Kristina Armstrong</a:t>
            </a:r>
          </a:p>
          <a:p>
            <a:r>
              <a:rPr lang="en-US" sz="1800" dirty="0"/>
              <a:t>Mark Root </a:t>
            </a:r>
          </a:p>
          <a:p>
            <a:r>
              <a:rPr lang="en-US" sz="1800" dirty="0"/>
              <a:t>Thomas Wenning</a:t>
            </a:r>
          </a:p>
          <a:p>
            <a:r>
              <a:rPr lang="en-US" sz="1800" dirty="0"/>
              <a:t>Alexandra Botts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CF4D8D-973B-747D-0885-51F184BDF9EB}"/>
              </a:ext>
            </a:extLst>
          </p:cNvPr>
          <p:cNvGrpSpPr/>
          <p:nvPr/>
        </p:nvGrpSpPr>
        <p:grpSpPr>
          <a:xfrm>
            <a:off x="5204791" y="3863158"/>
            <a:ext cx="4959886" cy="2459221"/>
            <a:chOff x="5204791" y="3863158"/>
            <a:chExt cx="3978251" cy="24592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E8BEBF-3A50-4159-93D0-DA09A78DE4DF}"/>
                </a:ext>
              </a:extLst>
            </p:cNvPr>
            <p:cNvSpPr/>
            <p:nvPr/>
          </p:nvSpPr>
          <p:spPr>
            <a:xfrm>
              <a:off x="5204791" y="3863158"/>
              <a:ext cx="36026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u="sng" dirty="0"/>
                <a:t>Contractors and ORAU Student Employees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8F18BA-AC69-94D5-7EC3-B802D304C9DA}"/>
                </a:ext>
              </a:extLst>
            </p:cNvPr>
            <p:cNvSpPr txBox="1"/>
            <p:nvPr/>
          </p:nvSpPr>
          <p:spPr>
            <a:xfrm>
              <a:off x="5204791" y="4560257"/>
              <a:ext cx="3978251" cy="385369"/>
            </a:xfrm>
            <a:prstGeom prst="rect">
              <a:avLst/>
            </a:prstGeom>
            <a:noFill/>
          </p:spPr>
          <p:txBody>
            <a:bodyPr wrap="square" numCol="2">
              <a:noAutofit/>
            </a:bodyPr>
            <a:lstStyle/>
            <a:p>
              <a:r>
                <a:rPr lang="en-US" sz="1800" dirty="0"/>
                <a:t>Nick Blondheim</a:t>
              </a:r>
            </a:p>
            <a:p>
              <a:r>
                <a:rPr lang="en-US" sz="1800" dirty="0"/>
                <a:t>Rachel Stone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79E022-ACC7-A436-1025-5331D407DBFA}"/>
                </a:ext>
              </a:extLst>
            </p:cNvPr>
            <p:cNvSpPr txBox="1"/>
            <p:nvPr/>
          </p:nvSpPr>
          <p:spPr>
            <a:xfrm>
              <a:off x="5204791" y="4937384"/>
              <a:ext cx="3484055" cy="1384995"/>
            </a:xfrm>
            <a:prstGeom prst="rect">
              <a:avLst/>
            </a:prstGeom>
            <a:noFill/>
          </p:spPr>
          <p:txBody>
            <a:bodyPr wrap="square" numCol="2">
              <a:spAutoFit/>
            </a:bodyPr>
            <a:lstStyle/>
            <a:p>
              <a:r>
                <a:rPr lang="en-US" sz="1400" dirty="0"/>
                <a:t>Colin Causey</a:t>
              </a:r>
            </a:p>
            <a:p>
              <a:r>
                <a:rPr lang="en-US" sz="1400" dirty="0"/>
                <a:t>Jeff Jensen</a:t>
              </a:r>
            </a:p>
            <a:p>
              <a:r>
                <a:rPr lang="en-US" sz="1400" dirty="0"/>
                <a:t>Jon Hadden </a:t>
              </a:r>
              <a:br>
                <a:rPr lang="en-US" sz="1400" dirty="0"/>
              </a:br>
              <a:r>
                <a:rPr lang="en-US" sz="1400" dirty="0"/>
                <a:t>Dmitry Howard </a:t>
              </a:r>
              <a:br>
                <a:rPr lang="en-US" sz="1400" dirty="0"/>
              </a:br>
              <a:r>
                <a:rPr lang="en-US" sz="1400" dirty="0"/>
                <a:t>Michal Kaminski </a:t>
              </a:r>
            </a:p>
            <a:p>
              <a:r>
                <a:rPr lang="en-US" sz="1400" dirty="0"/>
                <a:t>Shubham </a:t>
              </a:r>
              <a:r>
                <a:rPr lang="en-US" sz="1400" dirty="0" err="1"/>
                <a:t>Kokul</a:t>
              </a:r>
              <a:endParaRPr lang="en-US" sz="1400" dirty="0"/>
            </a:p>
            <a:p>
              <a:r>
                <a:rPr lang="en-US" sz="1400" dirty="0" err="1"/>
                <a:t>Subhankar</a:t>
              </a:r>
              <a:r>
                <a:rPr lang="en-US" sz="1400" dirty="0"/>
                <a:t> Mishra </a:t>
              </a:r>
              <a:br>
                <a:rPr lang="en-US" sz="1400" dirty="0"/>
              </a:br>
              <a:r>
                <a:rPr lang="en-US" sz="1400" dirty="0"/>
                <a:t>Asha Shibu </a:t>
              </a:r>
              <a:br>
                <a:rPr lang="en-US" sz="1400" dirty="0"/>
              </a:br>
              <a:r>
                <a:rPr lang="en-US" sz="1400" dirty="0"/>
                <a:t>Preston Shires  </a:t>
              </a:r>
              <a:br>
                <a:rPr lang="en-US" sz="1400" dirty="0"/>
              </a:br>
              <a:r>
                <a:rPr lang="en-US" sz="1400" dirty="0"/>
                <a:t>David Vance </a:t>
              </a:r>
              <a:br>
                <a:rPr lang="en-US" sz="1400" dirty="0"/>
              </a:br>
              <a:r>
                <a:rPr lang="en-US" sz="1400" dirty="0"/>
                <a:t>Michael Whitmer 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C030A5-3121-5936-846F-C5DCC80BEB36}"/>
              </a:ext>
            </a:extLst>
          </p:cNvPr>
          <p:cNvSpPr txBox="1"/>
          <p:nvPr/>
        </p:nvSpPr>
        <p:spPr>
          <a:xfrm>
            <a:off x="5257800" y="2303879"/>
            <a:ext cx="4468091" cy="156966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US" sz="1600" dirty="0"/>
              <a:t>Ahmad Abbas</a:t>
            </a:r>
          </a:p>
          <a:p>
            <a:r>
              <a:rPr lang="en-US" sz="1600" dirty="0"/>
              <a:t>Omer Aziz</a:t>
            </a:r>
          </a:p>
          <a:p>
            <a:r>
              <a:rPr lang="en-US" sz="1600" dirty="0"/>
              <a:t>Subodh Chaudhari</a:t>
            </a:r>
          </a:p>
          <a:p>
            <a:r>
              <a:rPr lang="en-US" sz="1600" dirty="0"/>
              <a:t>Kita Cranfill</a:t>
            </a:r>
            <a:br>
              <a:rPr lang="en-US" sz="1600" dirty="0"/>
            </a:br>
            <a:r>
              <a:rPr lang="en-US" sz="1600" dirty="0"/>
              <a:t>Daryl Cox </a:t>
            </a:r>
            <a:br>
              <a:rPr lang="en-US" sz="1600" dirty="0"/>
            </a:br>
            <a:r>
              <a:rPr lang="en-US" sz="1600" dirty="0"/>
              <a:t>Wei Guo </a:t>
            </a:r>
          </a:p>
          <a:p>
            <a:r>
              <a:rPr lang="en-US" sz="1600" dirty="0"/>
              <a:t>Chris Price</a:t>
            </a:r>
            <a:br>
              <a:rPr lang="en-US" sz="1600" dirty="0"/>
            </a:br>
            <a:r>
              <a:rPr lang="en-US" sz="1600" dirty="0"/>
              <a:t>Sachin Nimbalkar </a:t>
            </a:r>
          </a:p>
          <a:p>
            <a:r>
              <a:rPr lang="en-US" sz="1600" dirty="0"/>
              <a:t>Senthil Sundaramoorthy</a:t>
            </a:r>
          </a:p>
          <a:p>
            <a:r>
              <a:rPr lang="en-US" sz="1600" dirty="0"/>
              <a:t>Kiran Thirumaran</a:t>
            </a:r>
          </a:p>
        </p:txBody>
      </p:sp>
    </p:spTree>
    <p:extLst>
      <p:ext uri="{BB962C8B-B14F-4D97-AF65-F5344CB8AC3E}">
        <p14:creationId xmlns:p14="http://schemas.microsoft.com/office/powerpoint/2010/main" val="22705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14950" y="2009169"/>
            <a:ext cx="6652550" cy="288668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Feedback or bugs?</a:t>
            </a:r>
            <a:br>
              <a:rPr lang="en-US" sz="4400" dirty="0"/>
            </a:br>
            <a:r>
              <a:rPr lang="en-US" sz="4400" dirty="0"/>
              <a:t>Email: </a:t>
            </a:r>
            <a:br>
              <a:rPr lang="en-US" sz="4400" dirty="0"/>
            </a:br>
            <a:r>
              <a:rPr lang="en-US" sz="4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armstrongko@ornl.gov</a:t>
            </a:r>
            <a:br>
              <a:rPr lang="en-US" sz="4400" dirty="0"/>
            </a:br>
            <a:r>
              <a:rPr lang="en-US" sz="4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accawigk@ornl.gov</a:t>
            </a:r>
            <a:br>
              <a:rPr lang="en-US" sz="4400" dirty="0"/>
            </a:br>
            <a:r>
              <a:rPr lang="en-US" sz="4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wenningtj@ornl.gov</a:t>
            </a:r>
            <a:br>
              <a:rPr lang="en-US" sz="4400" dirty="0"/>
            </a:br>
            <a:br>
              <a:rPr lang="en-U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98492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9A2E-B5B8-46D1-AD5D-4F9258B6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MEASUR can Help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90531-F74E-4040-99D1-821AF4879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24" y="1054266"/>
            <a:ext cx="5239512" cy="53387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Model manufacturing energy use and generation</a:t>
            </a:r>
          </a:p>
          <a:p>
            <a:r>
              <a:rPr lang="en-US" dirty="0"/>
              <a:t>Quantify savings opportunities</a:t>
            </a:r>
          </a:p>
          <a:p>
            <a:pPr lvl="1"/>
            <a:r>
              <a:rPr lang="en-US" dirty="0"/>
              <a:t>Help reduce the losses in key manufacturing energy users </a:t>
            </a:r>
            <a:br>
              <a:rPr lang="en-US" dirty="0"/>
            </a:br>
            <a:r>
              <a:rPr lang="en-US" dirty="0"/>
              <a:t>~4.48 QBTU (2018)</a:t>
            </a:r>
          </a:p>
          <a:p>
            <a:r>
              <a:rPr lang="en-US" dirty="0"/>
              <a:t>6 Assessment types, 2 Inventories, + Treasure Hunt</a:t>
            </a:r>
          </a:p>
          <a:p>
            <a:pPr lvl="1"/>
            <a:r>
              <a:rPr lang="en-US" dirty="0"/>
              <a:t>Pumps, process heating, fans, steam systems, and compressed air</a:t>
            </a:r>
          </a:p>
          <a:p>
            <a:pPr lvl="1"/>
            <a:r>
              <a:rPr lang="en-US" dirty="0"/>
              <a:t>Motor &amp; Pump Inventories</a:t>
            </a:r>
          </a:p>
          <a:p>
            <a:pPr lvl="1"/>
            <a:r>
              <a:rPr lang="en-US" dirty="0"/>
              <a:t>Treasure Hunt with calcs for all systems</a:t>
            </a:r>
          </a:p>
          <a:p>
            <a:r>
              <a:rPr lang="en-US" dirty="0"/>
              <a:t>80 Stand alone Calculators</a:t>
            </a:r>
          </a:p>
          <a:p>
            <a:pPr lvl="1"/>
            <a:r>
              <a:rPr lang="en-US" dirty="0"/>
              <a:t>Pumps, fans, heating, compressed air, steam, motors, lighting, CHP, etc.</a:t>
            </a:r>
          </a:p>
        </p:txBody>
      </p:sp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EE62680-C4B3-096B-B1EA-D4DDF50AF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64" y="1206611"/>
            <a:ext cx="6126480" cy="4737986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C753CF-D13A-FB70-F838-6EA488AEBAEC}"/>
              </a:ext>
            </a:extLst>
          </p:cNvPr>
          <p:cNvSpPr/>
          <p:nvPr/>
        </p:nvSpPr>
        <p:spPr>
          <a:xfrm>
            <a:off x="5822464" y="1206611"/>
            <a:ext cx="6126480" cy="4737986"/>
          </a:xfrm>
          <a:custGeom>
            <a:avLst/>
            <a:gdLst>
              <a:gd name="connsiteX0" fmla="*/ 3127571 w 6126480"/>
              <a:gd name="connsiteY0" fmla="*/ 2222389 h 4737986"/>
              <a:gd name="connsiteX1" fmla="*/ 3127571 w 6126480"/>
              <a:gd name="connsiteY1" fmla="*/ 2958989 h 4737986"/>
              <a:gd name="connsiteX2" fmla="*/ 4411526 w 6126480"/>
              <a:gd name="connsiteY2" fmla="*/ 2958989 h 4737986"/>
              <a:gd name="connsiteX3" fmla="*/ 4411526 w 6126480"/>
              <a:gd name="connsiteY3" fmla="*/ 2222389 h 4737986"/>
              <a:gd name="connsiteX4" fmla="*/ 4753172 w 6126480"/>
              <a:gd name="connsiteY4" fmla="*/ 1180990 h 4737986"/>
              <a:gd name="connsiteX5" fmla="*/ 4753172 w 6126480"/>
              <a:gd name="connsiteY5" fmla="*/ 1508881 h 4737986"/>
              <a:gd name="connsiteX6" fmla="*/ 6037027 w 6126480"/>
              <a:gd name="connsiteY6" fmla="*/ 1508881 h 4737986"/>
              <a:gd name="connsiteX7" fmla="*/ 6037027 w 6126480"/>
              <a:gd name="connsiteY7" fmla="*/ 1180990 h 4737986"/>
              <a:gd name="connsiteX8" fmla="*/ 2841245 w 6126480"/>
              <a:gd name="connsiteY8" fmla="*/ 788444 h 4737986"/>
              <a:gd name="connsiteX9" fmla="*/ 2841245 w 6126480"/>
              <a:gd name="connsiteY9" fmla="*/ 1610480 h 4737986"/>
              <a:gd name="connsiteX10" fmla="*/ 4503790 w 6126480"/>
              <a:gd name="connsiteY10" fmla="*/ 1610480 h 4737986"/>
              <a:gd name="connsiteX11" fmla="*/ 4503790 w 6126480"/>
              <a:gd name="connsiteY11" fmla="*/ 788444 h 4737986"/>
              <a:gd name="connsiteX12" fmla="*/ 1049391 w 6126480"/>
              <a:gd name="connsiteY12" fmla="*/ 788444 h 4737986"/>
              <a:gd name="connsiteX13" fmla="*/ 1049391 w 6126480"/>
              <a:gd name="connsiteY13" fmla="*/ 1776734 h 4737986"/>
              <a:gd name="connsiteX14" fmla="*/ 2351718 w 6126480"/>
              <a:gd name="connsiteY14" fmla="*/ 1776734 h 4737986"/>
              <a:gd name="connsiteX15" fmla="*/ 2351718 w 6126480"/>
              <a:gd name="connsiteY15" fmla="*/ 788444 h 4737986"/>
              <a:gd name="connsiteX16" fmla="*/ 0 w 6126480"/>
              <a:gd name="connsiteY16" fmla="*/ 0 h 4737986"/>
              <a:gd name="connsiteX17" fmla="*/ 6126480 w 6126480"/>
              <a:gd name="connsiteY17" fmla="*/ 0 h 4737986"/>
              <a:gd name="connsiteX18" fmla="*/ 6126480 w 6126480"/>
              <a:gd name="connsiteY18" fmla="*/ 4737986 h 4737986"/>
              <a:gd name="connsiteX19" fmla="*/ 0 w 6126480"/>
              <a:gd name="connsiteY19" fmla="*/ 4737986 h 473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126480" h="4737986">
                <a:moveTo>
                  <a:pt x="3127571" y="2222389"/>
                </a:moveTo>
                <a:lnTo>
                  <a:pt x="3127571" y="2958989"/>
                </a:lnTo>
                <a:lnTo>
                  <a:pt x="4411526" y="2958989"/>
                </a:lnTo>
                <a:lnTo>
                  <a:pt x="4411526" y="2222389"/>
                </a:lnTo>
                <a:close/>
                <a:moveTo>
                  <a:pt x="4753172" y="1180990"/>
                </a:moveTo>
                <a:lnTo>
                  <a:pt x="4753172" y="1508881"/>
                </a:lnTo>
                <a:lnTo>
                  <a:pt x="6037027" y="1508881"/>
                </a:lnTo>
                <a:lnTo>
                  <a:pt x="6037027" y="1180990"/>
                </a:lnTo>
                <a:close/>
                <a:moveTo>
                  <a:pt x="2841245" y="788444"/>
                </a:moveTo>
                <a:lnTo>
                  <a:pt x="2841245" y="1610480"/>
                </a:lnTo>
                <a:lnTo>
                  <a:pt x="4503790" y="1610480"/>
                </a:lnTo>
                <a:lnTo>
                  <a:pt x="4503790" y="788444"/>
                </a:lnTo>
                <a:close/>
                <a:moveTo>
                  <a:pt x="1049391" y="788444"/>
                </a:moveTo>
                <a:lnTo>
                  <a:pt x="1049391" y="1776734"/>
                </a:lnTo>
                <a:lnTo>
                  <a:pt x="2351718" y="1776734"/>
                </a:lnTo>
                <a:lnTo>
                  <a:pt x="2351718" y="788444"/>
                </a:lnTo>
                <a:close/>
                <a:moveTo>
                  <a:pt x="0" y="0"/>
                </a:moveTo>
                <a:lnTo>
                  <a:pt x="6126480" y="0"/>
                </a:lnTo>
                <a:lnTo>
                  <a:pt x="6126480" y="4737986"/>
                </a:lnTo>
                <a:lnTo>
                  <a:pt x="0" y="4737986"/>
                </a:lnTo>
                <a:close/>
              </a:path>
            </a:pathLst>
          </a:custGeom>
          <a:solidFill>
            <a:schemeClr val="bg2">
              <a:alpha val="4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A5A4-4DB6-4963-AF65-5A817501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228600"/>
            <a:ext cx="11274552" cy="731520"/>
          </a:xfrm>
        </p:spPr>
        <p:txBody>
          <a:bodyPr/>
          <a:lstStyle/>
          <a:p>
            <a:r>
              <a:rPr lang="en-US" dirty="0"/>
              <a:t>Finding MEASUR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82674-A08A-407E-B429-FEB6A31FB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24" y="1054266"/>
            <a:ext cx="5932244" cy="5303520"/>
          </a:xfrm>
        </p:spPr>
        <p:txBody>
          <a:bodyPr>
            <a:normAutofit/>
          </a:bodyPr>
          <a:lstStyle/>
          <a:p>
            <a:r>
              <a:rPr lang="en-US" dirty="0"/>
              <a:t>Officially released March 2022</a:t>
            </a:r>
            <a:endParaRPr lang="en-US" u="sng" dirty="0"/>
          </a:p>
          <a:p>
            <a:r>
              <a:rPr lang="en-US" dirty="0"/>
              <a:t>Updates will occur often</a:t>
            </a:r>
          </a:p>
          <a:p>
            <a:pPr lvl="1"/>
            <a:r>
              <a:rPr lang="en-US" dirty="0"/>
              <a:t>Automatic notification of updates if connected to the internet</a:t>
            </a:r>
          </a:p>
          <a:p>
            <a:pPr lvl="1"/>
            <a:r>
              <a:rPr lang="en-US" dirty="0"/>
              <a:t>Please report bugs to </a:t>
            </a:r>
            <a:br>
              <a:rPr lang="en-US" dirty="0"/>
            </a:br>
            <a:r>
              <a:rPr lang="en-US" dirty="0">
                <a:hlinkClick r:id="rId2"/>
              </a:rPr>
              <a:t>measur-help@ornl.gov</a:t>
            </a:r>
            <a:r>
              <a:rPr lang="en-US" dirty="0"/>
              <a:t> </a:t>
            </a:r>
          </a:p>
          <a:p>
            <a:r>
              <a:rPr lang="en-US" dirty="0"/>
              <a:t>Download from DOE or GitHub</a:t>
            </a:r>
          </a:p>
          <a:p>
            <a:pPr lvl="1"/>
            <a:r>
              <a:rPr lang="en-US" b="1" dirty="0"/>
              <a:t>Uninstalling will delete your assessments!</a:t>
            </a:r>
          </a:p>
          <a:p>
            <a:r>
              <a:rPr lang="en-US" dirty="0"/>
              <a:t>If using online – </a:t>
            </a:r>
          </a:p>
          <a:p>
            <a:pPr lvl="1"/>
            <a:r>
              <a:rPr lang="en-US" b="1" dirty="0"/>
              <a:t>Clearing cache will delete your assessments!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8EAD5F-8412-4E2B-A77A-E4AF97ADBF2B}"/>
              </a:ext>
            </a:extLst>
          </p:cNvPr>
          <p:cNvSpPr/>
          <p:nvPr/>
        </p:nvSpPr>
        <p:spPr>
          <a:xfrm>
            <a:off x="6014993" y="4356133"/>
            <a:ext cx="6177007" cy="193899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Download here: </a:t>
            </a:r>
            <a:endParaRPr lang="en-US" sz="2400" dirty="0">
              <a:hlinkClick r:id="rId3"/>
            </a:endParaRPr>
          </a:p>
          <a:p>
            <a:pPr algn="ctr"/>
            <a:r>
              <a:rPr lang="en-US" sz="2400" dirty="0">
                <a:hlinkClick r:id="rId3"/>
              </a:rPr>
              <a:t>https://www.energy.gov/eere/iedo/measur</a:t>
            </a:r>
            <a:endParaRPr lang="en-US" sz="2400" dirty="0"/>
          </a:p>
          <a:p>
            <a:pPr algn="ctr"/>
            <a:r>
              <a:rPr lang="en-US" sz="2400" dirty="0">
                <a:hlinkClick r:id="rId4"/>
              </a:rPr>
              <a:t>https://ornl-amo.github.io/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Or Google “MEASUR”</a:t>
            </a:r>
          </a:p>
          <a:p>
            <a:pPr algn="ctr"/>
            <a:r>
              <a:rPr lang="en-US" sz="2400" dirty="0"/>
              <a:t>Web version: </a:t>
            </a:r>
            <a:r>
              <a:rPr lang="en-US" sz="2400" dirty="0">
                <a:hlinkClick r:id="rId5"/>
              </a:rPr>
              <a:t>https://measur.ornl.gov/</a:t>
            </a:r>
            <a:r>
              <a:rPr lang="en-US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84A4D1-746B-BD9B-7158-C7F16C237F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475" y="524657"/>
            <a:ext cx="4876800" cy="3737330"/>
          </a:xfrm>
          <a:prstGeom prst="rect">
            <a:avLst/>
          </a:prstGeom>
          <a:ln w="38100">
            <a:solidFill>
              <a:srgbClr val="126636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57BF13-2FE2-7AFC-FEEA-853DB367F24B}"/>
              </a:ext>
            </a:extLst>
          </p:cNvPr>
          <p:cNvSpPr/>
          <p:nvPr/>
        </p:nvSpPr>
        <p:spPr>
          <a:xfrm>
            <a:off x="6780274" y="4120284"/>
            <a:ext cx="1143000" cy="214374"/>
          </a:xfrm>
          <a:prstGeom prst="rect">
            <a:avLst/>
          </a:prstGeom>
          <a:noFill/>
          <a:ln w="28575">
            <a:solidFill>
              <a:srgbClr val="F39C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CD0237-F551-CA7F-C2C8-AF560CF2BF0C}"/>
              </a:ext>
            </a:extLst>
          </p:cNvPr>
          <p:cNvSpPr/>
          <p:nvPr/>
        </p:nvSpPr>
        <p:spPr>
          <a:xfrm>
            <a:off x="10285475" y="535353"/>
            <a:ext cx="1447801" cy="522704"/>
          </a:xfrm>
          <a:prstGeom prst="rect">
            <a:avLst/>
          </a:prstGeom>
          <a:noFill/>
          <a:ln w="28575">
            <a:solidFill>
              <a:srgbClr val="F39C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72E40F-8F84-8C37-C80C-809A0E5CA68B}"/>
              </a:ext>
            </a:extLst>
          </p:cNvPr>
          <p:cNvCxnSpPr>
            <a:cxnSpLocks/>
          </p:cNvCxnSpPr>
          <p:nvPr/>
        </p:nvCxnSpPr>
        <p:spPr>
          <a:xfrm flipH="1" flipV="1">
            <a:off x="11352276" y="879002"/>
            <a:ext cx="152399" cy="1012925"/>
          </a:xfrm>
          <a:prstGeom prst="straightConnector1">
            <a:avLst/>
          </a:prstGeom>
          <a:ln w="5715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9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E0A08-94EA-4BBF-A67F-9D1D2DC4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 Demo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918FAC-A636-4988-ABF7-28C04A9589FC}"/>
              </a:ext>
            </a:extLst>
          </p:cNvPr>
          <p:cNvSpPr txBox="1">
            <a:spLocks/>
          </p:cNvSpPr>
          <p:nvPr/>
        </p:nvSpPr>
        <p:spPr>
          <a:xfrm>
            <a:off x="1828800" y="2514600"/>
            <a:ext cx="8305800" cy="609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dirty="0"/>
              <a:t>Using MEASUR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7C238-BAA7-497B-A4AF-A594D647E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1372523"/>
            <a:ext cx="396240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1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A8C893B-EE3D-4E06-9F0A-2DADBC5DC050}"/>
              </a:ext>
            </a:extLst>
          </p:cNvPr>
          <p:cNvSpPr txBox="1">
            <a:spLocks/>
          </p:cNvSpPr>
          <p:nvPr/>
        </p:nvSpPr>
        <p:spPr bwMode="auto">
          <a:xfrm>
            <a:off x="370490" y="1625381"/>
            <a:ext cx="2916620" cy="46144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/>
              <a:t>Start an assessment</a:t>
            </a:r>
          </a:p>
          <a:p>
            <a:pPr defTabSz="914400"/>
            <a:r>
              <a:rPr lang="en-US" sz="2000" dirty="0"/>
              <a:t>Create an inventory</a:t>
            </a:r>
          </a:p>
          <a:p>
            <a:pPr defTabSz="914400"/>
            <a:r>
              <a:rPr lang="en-US" sz="2000" dirty="0"/>
              <a:t>View Assessment Dashboard</a:t>
            </a:r>
          </a:p>
          <a:p>
            <a:pPr defTabSz="914400"/>
            <a:r>
              <a:rPr lang="en-US" sz="2000" dirty="0"/>
              <a:t>Use Properties &amp; Equipment Calculators</a:t>
            </a:r>
          </a:p>
          <a:p>
            <a:pPr defTabSz="914400"/>
            <a:r>
              <a:rPr lang="en-US" sz="2000" dirty="0"/>
              <a:t>Help and User Experience</a:t>
            </a:r>
          </a:p>
          <a:p>
            <a:pPr lvl="1"/>
            <a:r>
              <a:rPr lang="en-US" sz="1800" dirty="0"/>
              <a:t>Change Settings</a:t>
            </a:r>
          </a:p>
          <a:p>
            <a:pPr lvl="1"/>
            <a:r>
              <a:rPr lang="en-US" sz="1800" dirty="0"/>
              <a:t>View Tutorials</a:t>
            </a:r>
          </a:p>
          <a:p>
            <a:pPr lvl="1"/>
            <a:r>
              <a:rPr lang="en-US" sz="1800" dirty="0"/>
              <a:t>Manage Custom Materials</a:t>
            </a:r>
          </a:p>
          <a:p>
            <a:pPr lvl="1"/>
            <a:r>
              <a:rPr lang="en-US" sz="1800" dirty="0"/>
              <a:t>Provide Feedback</a:t>
            </a:r>
          </a:p>
          <a:p>
            <a:pPr lvl="1"/>
            <a:r>
              <a:rPr lang="en-US" sz="1800" dirty="0"/>
              <a:t>Translate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258A9-9437-430C-B43F-D46DF291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Getting Started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E42991-46C6-40A2-A573-DADE6B29DF84}"/>
              </a:ext>
            </a:extLst>
          </p:cNvPr>
          <p:cNvCxnSpPr>
            <a:cxnSpLocks/>
          </p:cNvCxnSpPr>
          <p:nvPr/>
        </p:nvCxnSpPr>
        <p:spPr>
          <a:xfrm>
            <a:off x="339526" y="3983529"/>
            <a:ext cx="365760" cy="0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C158BE-420E-4021-AC79-9BFEA048AD81}"/>
              </a:ext>
            </a:extLst>
          </p:cNvPr>
          <p:cNvCxnSpPr>
            <a:cxnSpLocks/>
          </p:cNvCxnSpPr>
          <p:nvPr/>
        </p:nvCxnSpPr>
        <p:spPr>
          <a:xfrm flipV="1">
            <a:off x="339526" y="3074889"/>
            <a:ext cx="365760" cy="0"/>
          </a:xfrm>
          <a:prstGeom prst="straightConnector1">
            <a:avLst/>
          </a:prstGeom>
          <a:ln w="7620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93B294-6FDF-42BE-8FCB-131BD72F812C}"/>
              </a:ext>
            </a:extLst>
          </p:cNvPr>
          <p:cNvCxnSpPr>
            <a:cxnSpLocks/>
          </p:cNvCxnSpPr>
          <p:nvPr/>
        </p:nvCxnSpPr>
        <p:spPr>
          <a:xfrm>
            <a:off x="339526" y="2468631"/>
            <a:ext cx="365760" cy="0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894152-90DE-47E3-9827-76A7EE63EE7A}"/>
              </a:ext>
            </a:extLst>
          </p:cNvPr>
          <p:cNvCxnSpPr>
            <a:cxnSpLocks/>
          </p:cNvCxnSpPr>
          <p:nvPr/>
        </p:nvCxnSpPr>
        <p:spPr>
          <a:xfrm flipV="1">
            <a:off x="339526" y="1802339"/>
            <a:ext cx="365760" cy="0"/>
          </a:xfrm>
          <a:prstGeom prst="straightConnector1">
            <a:avLst/>
          </a:prstGeom>
          <a:ln w="7620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2DFA8D-2354-4B9B-B294-05E9423B891D}"/>
              </a:ext>
            </a:extLst>
          </p:cNvPr>
          <p:cNvCxnSpPr>
            <a:cxnSpLocks/>
          </p:cNvCxnSpPr>
          <p:nvPr/>
        </p:nvCxnSpPr>
        <p:spPr>
          <a:xfrm flipV="1">
            <a:off x="339526" y="2115674"/>
            <a:ext cx="365760" cy="0"/>
          </a:xfrm>
          <a:prstGeom prst="straightConnector1">
            <a:avLst/>
          </a:prstGeom>
          <a:ln w="76200">
            <a:solidFill>
              <a:srgbClr val="84B64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9" name="Content Placeholder 13">
            <a:extLst>
              <a:ext uri="{FF2B5EF4-FFF2-40B4-BE49-F238E27FC236}">
                <a16:creationId xmlns:a16="http://schemas.microsoft.com/office/drawing/2014/main" id="{D1416259-6061-5533-01EF-31616CD5A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906" y="1536703"/>
            <a:ext cx="7789604" cy="444936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9F0CBB9-592C-19AB-9097-4A1C95861440}"/>
              </a:ext>
            </a:extLst>
          </p:cNvPr>
          <p:cNvCxnSpPr>
            <a:cxnSpLocks/>
          </p:cNvCxnSpPr>
          <p:nvPr/>
        </p:nvCxnSpPr>
        <p:spPr>
          <a:xfrm flipH="1">
            <a:off x="4838881" y="4562213"/>
            <a:ext cx="321985" cy="0"/>
          </a:xfrm>
          <a:prstGeom prst="straightConnector1">
            <a:avLst/>
          </a:prstGeom>
          <a:ln w="5715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5F8566-60BC-91EB-5881-A839A5A7450C}"/>
              </a:ext>
            </a:extLst>
          </p:cNvPr>
          <p:cNvCxnSpPr>
            <a:cxnSpLocks/>
          </p:cNvCxnSpPr>
          <p:nvPr/>
        </p:nvCxnSpPr>
        <p:spPr>
          <a:xfrm flipH="1" flipV="1">
            <a:off x="5096595" y="2489306"/>
            <a:ext cx="999847" cy="1142225"/>
          </a:xfrm>
          <a:prstGeom prst="straightConnector1">
            <a:avLst/>
          </a:prstGeom>
          <a:ln w="57150">
            <a:solidFill>
              <a:srgbClr val="007BFF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75A2ACE-0D1C-2868-805C-3F1E6A4720FE}"/>
              </a:ext>
            </a:extLst>
          </p:cNvPr>
          <p:cNvCxnSpPr>
            <a:cxnSpLocks/>
          </p:cNvCxnSpPr>
          <p:nvPr/>
        </p:nvCxnSpPr>
        <p:spPr>
          <a:xfrm flipH="1">
            <a:off x="9689777" y="2972558"/>
            <a:ext cx="1060585" cy="180975"/>
          </a:xfrm>
          <a:prstGeom prst="straightConnector1">
            <a:avLst/>
          </a:prstGeom>
          <a:ln w="5715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D657233-A8C6-D364-408F-E16AEB40E143}"/>
              </a:ext>
            </a:extLst>
          </p:cNvPr>
          <p:cNvCxnSpPr>
            <a:cxnSpLocks/>
          </p:cNvCxnSpPr>
          <p:nvPr/>
        </p:nvCxnSpPr>
        <p:spPr>
          <a:xfrm flipV="1">
            <a:off x="4679778" y="2932451"/>
            <a:ext cx="719918" cy="0"/>
          </a:xfrm>
          <a:prstGeom prst="straightConnector1">
            <a:avLst/>
          </a:prstGeom>
          <a:ln w="57150">
            <a:solidFill>
              <a:srgbClr val="E40002"/>
            </a:solidFill>
            <a:headEnd type="triangl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B9D2EE-5379-7E4B-03DF-4848B3D557A5}"/>
              </a:ext>
            </a:extLst>
          </p:cNvPr>
          <p:cNvCxnSpPr>
            <a:cxnSpLocks/>
          </p:cNvCxnSpPr>
          <p:nvPr/>
        </p:nvCxnSpPr>
        <p:spPr>
          <a:xfrm flipH="1">
            <a:off x="4860081" y="5492896"/>
            <a:ext cx="300785" cy="219456"/>
          </a:xfrm>
          <a:prstGeom prst="straightConnector1">
            <a:avLst/>
          </a:prstGeom>
          <a:ln w="5715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B36ED96-7524-CF49-7156-ECFF140B1349}"/>
              </a:ext>
            </a:extLst>
          </p:cNvPr>
          <p:cNvSpPr/>
          <p:nvPr/>
        </p:nvSpPr>
        <p:spPr>
          <a:xfrm>
            <a:off x="8551972" y="2877016"/>
            <a:ext cx="1166318" cy="691561"/>
          </a:xfrm>
          <a:prstGeom prst="rect">
            <a:avLst/>
          </a:prstGeom>
          <a:noFill/>
          <a:ln w="38100">
            <a:solidFill>
              <a:srgbClr val="FDE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7F2609-2549-CC0F-C85B-FB6D9112236E}"/>
              </a:ext>
            </a:extLst>
          </p:cNvPr>
          <p:cNvSpPr/>
          <p:nvPr/>
        </p:nvSpPr>
        <p:spPr>
          <a:xfrm>
            <a:off x="4030906" y="4147439"/>
            <a:ext cx="764681" cy="1300958"/>
          </a:xfrm>
          <a:prstGeom prst="rect">
            <a:avLst/>
          </a:prstGeom>
          <a:noFill/>
          <a:ln w="28575">
            <a:solidFill>
              <a:srgbClr val="FDE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ABA4F67-6F4E-0C3B-EF37-DA2BE86B4AC2}"/>
              </a:ext>
            </a:extLst>
          </p:cNvPr>
          <p:cNvSpPr/>
          <p:nvPr/>
        </p:nvSpPr>
        <p:spPr>
          <a:xfrm>
            <a:off x="3987611" y="5448397"/>
            <a:ext cx="807975" cy="591470"/>
          </a:xfrm>
          <a:prstGeom prst="rect">
            <a:avLst/>
          </a:prstGeom>
          <a:noFill/>
          <a:ln w="28575">
            <a:solidFill>
              <a:srgbClr val="F39C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95D93E1-90DC-9CD6-DC74-C13EBA73DE8F}"/>
              </a:ext>
            </a:extLst>
          </p:cNvPr>
          <p:cNvSpPr/>
          <p:nvPr/>
        </p:nvSpPr>
        <p:spPr>
          <a:xfrm>
            <a:off x="4055023" y="2541018"/>
            <a:ext cx="395021" cy="21945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D48A664-FBB4-3540-5DCA-0A586C4BFEE4}"/>
              </a:ext>
            </a:extLst>
          </p:cNvPr>
          <p:cNvCxnSpPr>
            <a:cxnSpLocks/>
          </p:cNvCxnSpPr>
          <p:nvPr/>
        </p:nvCxnSpPr>
        <p:spPr>
          <a:xfrm flipV="1">
            <a:off x="10999974" y="4432254"/>
            <a:ext cx="0" cy="757169"/>
          </a:xfrm>
          <a:prstGeom prst="straightConnector1">
            <a:avLst/>
          </a:prstGeom>
          <a:ln w="57150">
            <a:solidFill>
              <a:srgbClr val="84B64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74D4464-EC3B-325B-6248-2C975240D718}"/>
              </a:ext>
            </a:extLst>
          </p:cNvPr>
          <p:cNvSpPr/>
          <p:nvPr/>
        </p:nvSpPr>
        <p:spPr>
          <a:xfrm>
            <a:off x="10750363" y="3631531"/>
            <a:ext cx="764682" cy="792932"/>
          </a:xfrm>
          <a:prstGeom prst="rect">
            <a:avLst/>
          </a:prstGeom>
          <a:noFill/>
          <a:ln w="38100">
            <a:solidFill>
              <a:srgbClr val="84B6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766506-21B9-0FA9-EBA4-D0A5D562EF7D}"/>
              </a:ext>
            </a:extLst>
          </p:cNvPr>
          <p:cNvSpPr/>
          <p:nvPr/>
        </p:nvSpPr>
        <p:spPr>
          <a:xfrm>
            <a:off x="5531230" y="3647340"/>
            <a:ext cx="5219129" cy="777124"/>
          </a:xfrm>
          <a:prstGeom prst="rect">
            <a:avLst/>
          </a:prstGeom>
          <a:noFill/>
          <a:ln w="38100">
            <a:solidFill>
              <a:srgbClr val="007B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115C93-EB17-5D72-83FF-0DCD32391E71}"/>
              </a:ext>
            </a:extLst>
          </p:cNvPr>
          <p:cNvSpPr/>
          <p:nvPr/>
        </p:nvSpPr>
        <p:spPr>
          <a:xfrm>
            <a:off x="7371398" y="2870740"/>
            <a:ext cx="1166318" cy="691561"/>
          </a:xfrm>
          <a:prstGeom prst="rect">
            <a:avLst/>
          </a:prstGeom>
          <a:noFill/>
          <a:ln w="38100">
            <a:solidFill>
              <a:srgbClr val="E400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61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F6A1FD-0A39-4517-A863-1A86EC3E9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1" y="1749051"/>
            <a:ext cx="7446761" cy="441422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DBDABC-73A6-4104-B5AC-FE05088E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726993" cy="1077310"/>
          </a:xfrm>
        </p:spPr>
        <p:txBody>
          <a:bodyPr>
            <a:normAutofit/>
          </a:bodyPr>
          <a:lstStyle/>
          <a:p>
            <a:r>
              <a:rPr lang="en-US" dirty="0"/>
              <a:t>Dashboard – Assessments organized in folder structure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EBD957-7462-4935-884B-D08A243A8908}"/>
              </a:ext>
            </a:extLst>
          </p:cNvPr>
          <p:cNvSpPr txBox="1">
            <a:spLocks/>
          </p:cNvSpPr>
          <p:nvPr/>
        </p:nvSpPr>
        <p:spPr bwMode="auto">
          <a:xfrm>
            <a:off x="8491577" y="1802197"/>
            <a:ext cx="3679790" cy="2847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/>
              <a:t>Move, copy, import and export assessments</a:t>
            </a:r>
          </a:p>
          <a:p>
            <a:pPr defTabSz="914400"/>
            <a:r>
              <a:rPr lang="en-US" sz="2000" dirty="0"/>
              <a:t>Add/view facility information and folder-wide settings</a:t>
            </a:r>
          </a:p>
          <a:p>
            <a:pPr defTabSz="914400"/>
            <a:r>
              <a:rPr lang="en-US" sz="2000" dirty="0"/>
              <a:t>Make pre-assessment screenings</a:t>
            </a:r>
          </a:p>
          <a:p>
            <a:pPr defTabSz="914400"/>
            <a:r>
              <a:rPr lang="en-US" sz="2000" dirty="0"/>
              <a:t>Generate rollup reports of several assessments</a:t>
            </a:r>
          </a:p>
          <a:p>
            <a:pPr defTabSz="914400"/>
            <a:r>
              <a:rPr lang="en-US" sz="2000" dirty="0"/>
              <a:t>Add New Assessment</a:t>
            </a:r>
          </a:p>
          <a:p>
            <a:pPr defTabSz="914400"/>
            <a:r>
              <a:rPr lang="en-US" sz="2000" dirty="0"/>
              <a:t>Add New Inventory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45A358-C8A2-45D1-9F70-72D6EC7A04B9}"/>
              </a:ext>
            </a:extLst>
          </p:cNvPr>
          <p:cNvCxnSpPr>
            <a:cxnSpLocks/>
          </p:cNvCxnSpPr>
          <p:nvPr/>
        </p:nvCxnSpPr>
        <p:spPr>
          <a:xfrm flipH="1">
            <a:off x="6099980" y="2127474"/>
            <a:ext cx="640556" cy="0"/>
          </a:xfrm>
          <a:prstGeom prst="straightConnector1">
            <a:avLst/>
          </a:prstGeom>
          <a:ln w="5715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3BDC86-888D-41A4-97D0-21200A98877D}"/>
              </a:ext>
            </a:extLst>
          </p:cNvPr>
          <p:cNvCxnSpPr>
            <a:cxnSpLocks/>
          </p:cNvCxnSpPr>
          <p:nvPr/>
        </p:nvCxnSpPr>
        <p:spPr>
          <a:xfrm flipH="1">
            <a:off x="4543079" y="3010735"/>
            <a:ext cx="640556" cy="0"/>
          </a:xfrm>
          <a:prstGeom prst="straightConnector1">
            <a:avLst/>
          </a:prstGeom>
          <a:ln w="5715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F9C65F-473E-4A9B-81A6-8263486D6FB2}"/>
              </a:ext>
            </a:extLst>
          </p:cNvPr>
          <p:cNvCxnSpPr>
            <a:cxnSpLocks/>
          </p:cNvCxnSpPr>
          <p:nvPr/>
        </p:nvCxnSpPr>
        <p:spPr>
          <a:xfrm>
            <a:off x="6951038" y="3125035"/>
            <a:ext cx="669131" cy="0"/>
          </a:xfrm>
          <a:prstGeom prst="straightConnector1">
            <a:avLst/>
          </a:prstGeom>
          <a:ln w="5715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A96A6B-DCAE-4D33-8C29-1EBE698E707E}"/>
              </a:ext>
            </a:extLst>
          </p:cNvPr>
          <p:cNvCxnSpPr>
            <a:cxnSpLocks/>
          </p:cNvCxnSpPr>
          <p:nvPr/>
        </p:nvCxnSpPr>
        <p:spPr>
          <a:xfrm flipH="1" flipV="1">
            <a:off x="5050182" y="2194419"/>
            <a:ext cx="76200" cy="343575"/>
          </a:xfrm>
          <a:prstGeom prst="straightConnector1">
            <a:avLst/>
          </a:prstGeom>
          <a:ln w="5715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E126F5-85F8-4D2C-8012-C41140C0F14B}"/>
              </a:ext>
            </a:extLst>
          </p:cNvPr>
          <p:cNvCxnSpPr>
            <a:cxnSpLocks/>
          </p:cNvCxnSpPr>
          <p:nvPr/>
        </p:nvCxnSpPr>
        <p:spPr>
          <a:xfrm flipH="1" flipV="1">
            <a:off x="3246853" y="2179147"/>
            <a:ext cx="74179" cy="346480"/>
          </a:xfrm>
          <a:prstGeom prst="straightConnector1">
            <a:avLst/>
          </a:prstGeom>
          <a:ln w="5715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BC4826E-C1C9-4510-812F-03D2369D9497}"/>
              </a:ext>
            </a:extLst>
          </p:cNvPr>
          <p:cNvSpPr txBox="1">
            <a:spLocks/>
          </p:cNvSpPr>
          <p:nvPr/>
        </p:nvSpPr>
        <p:spPr bwMode="auto">
          <a:xfrm>
            <a:off x="1750153" y="1105576"/>
            <a:ext cx="8458200" cy="5611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en-US" sz="2800" dirty="0"/>
              <a:t>Folders can represent Facilities or Departments</a:t>
            </a:r>
            <a:endParaRPr lang="en-US" sz="2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3AB980-B89D-40EA-849B-CBC48AFE5BCC}"/>
              </a:ext>
            </a:extLst>
          </p:cNvPr>
          <p:cNvCxnSpPr>
            <a:cxnSpLocks/>
          </p:cNvCxnSpPr>
          <p:nvPr/>
        </p:nvCxnSpPr>
        <p:spPr>
          <a:xfrm>
            <a:off x="8445337" y="4032847"/>
            <a:ext cx="365760" cy="0"/>
          </a:xfrm>
          <a:prstGeom prst="straightConnector1">
            <a:avLst/>
          </a:prstGeom>
          <a:ln w="76200">
            <a:solidFill>
              <a:srgbClr val="F39C1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000DFA-7AF6-4BB6-ADB4-8C280740A64B}"/>
              </a:ext>
            </a:extLst>
          </p:cNvPr>
          <p:cNvCxnSpPr>
            <a:cxnSpLocks/>
          </p:cNvCxnSpPr>
          <p:nvPr/>
        </p:nvCxnSpPr>
        <p:spPr>
          <a:xfrm flipV="1">
            <a:off x="8445337" y="3337117"/>
            <a:ext cx="365760" cy="0"/>
          </a:xfrm>
          <a:prstGeom prst="straightConnector1">
            <a:avLst/>
          </a:prstGeom>
          <a:ln w="76200">
            <a:solidFill>
              <a:srgbClr val="FDE7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70F280-B5B6-45E7-8809-08AAECE34F62}"/>
              </a:ext>
            </a:extLst>
          </p:cNvPr>
          <p:cNvCxnSpPr>
            <a:cxnSpLocks/>
          </p:cNvCxnSpPr>
          <p:nvPr/>
        </p:nvCxnSpPr>
        <p:spPr>
          <a:xfrm>
            <a:off x="8445337" y="2662713"/>
            <a:ext cx="365760" cy="0"/>
          </a:xfrm>
          <a:prstGeom prst="straightConnector1">
            <a:avLst/>
          </a:prstGeom>
          <a:ln w="7620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7068A5E-97C8-4632-B990-5456D2EB42AD}"/>
              </a:ext>
            </a:extLst>
          </p:cNvPr>
          <p:cNvCxnSpPr>
            <a:cxnSpLocks/>
          </p:cNvCxnSpPr>
          <p:nvPr/>
        </p:nvCxnSpPr>
        <p:spPr>
          <a:xfrm flipV="1">
            <a:off x="8445337" y="1992956"/>
            <a:ext cx="365760" cy="0"/>
          </a:xfrm>
          <a:prstGeom prst="straightConnector1">
            <a:avLst/>
          </a:prstGeom>
          <a:ln w="7620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430B86-B806-4FFA-991D-D5B1E3DF9D9B}"/>
              </a:ext>
            </a:extLst>
          </p:cNvPr>
          <p:cNvCxnSpPr>
            <a:cxnSpLocks/>
          </p:cNvCxnSpPr>
          <p:nvPr/>
        </p:nvCxnSpPr>
        <p:spPr>
          <a:xfrm>
            <a:off x="6779913" y="2532412"/>
            <a:ext cx="589511" cy="0"/>
          </a:xfrm>
          <a:prstGeom prst="straightConnector1">
            <a:avLst/>
          </a:prstGeom>
          <a:ln w="5715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22B873-D92A-4879-A584-C2A2E66A0187}"/>
              </a:ext>
            </a:extLst>
          </p:cNvPr>
          <p:cNvCxnSpPr>
            <a:cxnSpLocks/>
          </p:cNvCxnSpPr>
          <p:nvPr/>
        </p:nvCxnSpPr>
        <p:spPr>
          <a:xfrm flipV="1">
            <a:off x="8445337" y="4658192"/>
            <a:ext cx="365760" cy="0"/>
          </a:xfrm>
          <a:prstGeom prst="straightConnector1">
            <a:avLst/>
          </a:prstGeom>
          <a:ln w="76200">
            <a:solidFill>
              <a:srgbClr val="702DA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C6412B-5E09-485A-8E0A-0EBE02CC2437}"/>
              </a:ext>
            </a:extLst>
          </p:cNvPr>
          <p:cNvCxnSpPr>
            <a:cxnSpLocks/>
          </p:cNvCxnSpPr>
          <p:nvPr/>
        </p:nvCxnSpPr>
        <p:spPr>
          <a:xfrm flipV="1">
            <a:off x="8445337" y="5028706"/>
            <a:ext cx="365760" cy="0"/>
          </a:xfrm>
          <a:prstGeom prst="straightConnector1">
            <a:avLst/>
          </a:prstGeom>
          <a:ln w="76200">
            <a:solidFill>
              <a:srgbClr val="84B64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2D0B754-D72D-4066-9363-626A2F4FBED2}"/>
              </a:ext>
            </a:extLst>
          </p:cNvPr>
          <p:cNvCxnSpPr>
            <a:cxnSpLocks/>
          </p:cNvCxnSpPr>
          <p:nvPr/>
        </p:nvCxnSpPr>
        <p:spPr>
          <a:xfrm flipH="1" flipV="1">
            <a:off x="4161378" y="2208193"/>
            <a:ext cx="127079" cy="355687"/>
          </a:xfrm>
          <a:prstGeom prst="straightConnector1">
            <a:avLst/>
          </a:prstGeom>
          <a:ln w="57150">
            <a:solidFill>
              <a:srgbClr val="84B64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7BA3BF4-CDFC-4A6E-826C-BC04E284EA08}"/>
              </a:ext>
            </a:extLst>
          </p:cNvPr>
          <p:cNvCxnSpPr>
            <a:cxnSpLocks/>
          </p:cNvCxnSpPr>
          <p:nvPr/>
        </p:nvCxnSpPr>
        <p:spPr>
          <a:xfrm flipH="1" flipV="1">
            <a:off x="2662229" y="2212252"/>
            <a:ext cx="118429" cy="313155"/>
          </a:xfrm>
          <a:prstGeom prst="straightConnector1">
            <a:avLst/>
          </a:prstGeom>
          <a:ln w="57150">
            <a:solidFill>
              <a:srgbClr val="702DA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9F519C-8F2C-4743-9468-4A2651C56DD6}"/>
              </a:ext>
            </a:extLst>
          </p:cNvPr>
          <p:cNvCxnSpPr>
            <a:cxnSpLocks/>
          </p:cNvCxnSpPr>
          <p:nvPr/>
        </p:nvCxnSpPr>
        <p:spPr>
          <a:xfrm flipH="1" flipV="1">
            <a:off x="4601794" y="2233986"/>
            <a:ext cx="118429" cy="313155"/>
          </a:xfrm>
          <a:prstGeom prst="straightConnector1">
            <a:avLst/>
          </a:prstGeom>
          <a:ln w="5715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DD28713-0F87-484F-B225-8322C97DA1FB}"/>
              </a:ext>
            </a:extLst>
          </p:cNvPr>
          <p:cNvCxnSpPr>
            <a:cxnSpLocks/>
          </p:cNvCxnSpPr>
          <p:nvPr/>
        </p:nvCxnSpPr>
        <p:spPr>
          <a:xfrm flipH="1" flipV="1">
            <a:off x="3800915" y="2225330"/>
            <a:ext cx="103575" cy="338550"/>
          </a:xfrm>
          <a:prstGeom prst="straightConnector1">
            <a:avLst/>
          </a:prstGeom>
          <a:ln w="57150">
            <a:solidFill>
              <a:srgbClr val="E4000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8CBF6B0-B199-4D6C-A738-C0F21D9A5DE0}"/>
              </a:ext>
            </a:extLst>
          </p:cNvPr>
          <p:cNvCxnSpPr>
            <a:cxnSpLocks/>
          </p:cNvCxnSpPr>
          <p:nvPr/>
        </p:nvCxnSpPr>
        <p:spPr>
          <a:xfrm flipH="1">
            <a:off x="6099980" y="5242125"/>
            <a:ext cx="320277" cy="380607"/>
          </a:xfrm>
          <a:prstGeom prst="straightConnector1">
            <a:avLst/>
          </a:prstGeom>
          <a:ln w="57150">
            <a:solidFill>
              <a:srgbClr val="007BF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8B12889-804E-48C1-9E73-DE4E3D449B0B}"/>
              </a:ext>
            </a:extLst>
          </p:cNvPr>
          <p:cNvCxnSpPr>
            <a:cxnSpLocks/>
          </p:cNvCxnSpPr>
          <p:nvPr/>
        </p:nvCxnSpPr>
        <p:spPr>
          <a:xfrm flipH="1">
            <a:off x="1276813" y="3710104"/>
            <a:ext cx="487678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0187263-46DF-426E-94C0-15B4D4FD9E8F}"/>
              </a:ext>
            </a:extLst>
          </p:cNvPr>
          <p:cNvCxnSpPr>
            <a:cxnSpLocks/>
          </p:cNvCxnSpPr>
          <p:nvPr/>
        </p:nvCxnSpPr>
        <p:spPr>
          <a:xfrm>
            <a:off x="217047" y="3710104"/>
            <a:ext cx="392554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F151FD7-2ECD-B545-4623-580356AA7185}"/>
              </a:ext>
            </a:extLst>
          </p:cNvPr>
          <p:cNvCxnSpPr>
            <a:cxnSpLocks/>
          </p:cNvCxnSpPr>
          <p:nvPr/>
        </p:nvCxnSpPr>
        <p:spPr>
          <a:xfrm>
            <a:off x="1402703" y="1342414"/>
            <a:ext cx="392554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590367-A2CD-DE45-3EE6-8A9B09902317}"/>
              </a:ext>
            </a:extLst>
          </p:cNvPr>
          <p:cNvCxnSpPr>
            <a:cxnSpLocks/>
          </p:cNvCxnSpPr>
          <p:nvPr/>
        </p:nvCxnSpPr>
        <p:spPr>
          <a:xfrm flipH="1">
            <a:off x="9843794" y="1342414"/>
            <a:ext cx="487678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3B6D640-DCB3-932A-DAE8-CDC46E6B0C8A}"/>
              </a:ext>
            </a:extLst>
          </p:cNvPr>
          <p:cNvSpPr/>
          <p:nvPr/>
        </p:nvSpPr>
        <p:spPr>
          <a:xfrm>
            <a:off x="2337605" y="3337117"/>
            <a:ext cx="5766882" cy="1205727"/>
          </a:xfrm>
          <a:prstGeom prst="rect">
            <a:avLst/>
          </a:prstGeom>
          <a:noFill/>
          <a:ln w="38100">
            <a:solidFill>
              <a:srgbClr val="FDE7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62283"/>
      </p:ext>
    </p:extLst>
  </p:cSld>
  <p:clrMapOvr>
    <a:masterClrMapping/>
  </p:clrMapOvr>
</p:sld>
</file>

<file path=ppt/theme/theme1.xml><?xml version="1.0" encoding="utf-8"?>
<a:theme xmlns:a="http://schemas.openxmlformats.org/drawingml/2006/main" name="better plants">
  <a:themeElements>
    <a:clrScheme name="DOE 3">
      <a:dk1>
        <a:srgbClr val="1D428A"/>
      </a:dk1>
      <a:lt1>
        <a:sysClr val="window" lastClr="FFFFFF"/>
      </a:lt1>
      <a:dk2>
        <a:srgbClr val="00783F"/>
      </a:dk2>
      <a:lt2>
        <a:srgbClr val="54585A"/>
      </a:lt2>
      <a:accent1>
        <a:srgbClr val="00A3E0"/>
      </a:accent1>
      <a:accent2>
        <a:srgbClr val="319B3C"/>
      </a:accent2>
      <a:accent3>
        <a:srgbClr val="535486"/>
      </a:accent3>
      <a:accent4>
        <a:srgbClr val="B2AA7E"/>
      </a:accent4>
      <a:accent5>
        <a:srgbClr val="93272C"/>
      </a:accent5>
      <a:accent6>
        <a:srgbClr val="B9975B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etter plants" id="{8E88E027-70ED-4CCD-81C6-E184116CBC3A}" vid="{FCE7E290-7827-4D43-AB86-6110AC976A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Better Plants rough 16-9 theme</Template>
  <TotalTime>21796</TotalTime>
  <Words>2101</Words>
  <Application>Microsoft Office PowerPoint</Application>
  <PresentationFormat>Widescreen</PresentationFormat>
  <Paragraphs>319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HelveticaNeue-Light</vt:lpstr>
      <vt:lpstr>Wingdings</vt:lpstr>
      <vt:lpstr>better plants</vt:lpstr>
      <vt:lpstr>How to Find and Begin using MEASUR: The Manufacturing Energy Assessment Software for Utility Reduction</vt:lpstr>
      <vt:lpstr>DOE Industrial Software Tools</vt:lpstr>
      <vt:lpstr>DOE Energy Efficiency Software</vt:lpstr>
      <vt:lpstr>MEASUR is an Integrated Energy Tool</vt:lpstr>
      <vt:lpstr>How MEASUR can Help Assessments</vt:lpstr>
      <vt:lpstr>Finding MEASUR</vt:lpstr>
      <vt:lpstr>MEASUR Demo </vt:lpstr>
      <vt:lpstr>Getting Started</vt:lpstr>
      <vt:lpstr>Dashboard – Assessments organized in folder structure</vt:lpstr>
      <vt:lpstr>MEASUR includes Help Text &amp; Tutorials</vt:lpstr>
      <vt:lpstr>Customize Units</vt:lpstr>
      <vt:lpstr>Start an Assessment from the home page or dashboard</vt:lpstr>
      <vt:lpstr>Assessments all have similar workflow</vt:lpstr>
      <vt:lpstr>Treasure Hunt helps find low/no cost opportunities</vt:lpstr>
      <vt:lpstr>Simple, easy-to-use Calculators</vt:lpstr>
      <vt:lpstr>Simple, easy-to-use Calculators</vt:lpstr>
      <vt:lpstr>Things to remember</vt:lpstr>
      <vt:lpstr>Starting an Assessment</vt:lpstr>
      <vt:lpstr>Each System Setup starts with Assessment Settings</vt:lpstr>
      <vt:lpstr>System Setup</vt:lpstr>
      <vt:lpstr>Assessments</vt:lpstr>
      <vt:lpstr>Reports</vt:lpstr>
      <vt:lpstr>Reports - Printing</vt:lpstr>
      <vt:lpstr>MEASUR’s Modules</vt:lpstr>
      <vt:lpstr>Pumps</vt:lpstr>
      <vt:lpstr>Process Heating</vt:lpstr>
      <vt:lpstr>Fans</vt:lpstr>
      <vt:lpstr>Steam</vt:lpstr>
      <vt:lpstr>Compressed Air</vt:lpstr>
      <vt:lpstr>Wastewater</vt:lpstr>
      <vt:lpstr>Treasure Hunt</vt:lpstr>
      <vt:lpstr>Data Explorer</vt:lpstr>
      <vt:lpstr>Equipment Inventories</vt:lpstr>
      <vt:lpstr>Backup &amp; Feedback</vt:lpstr>
      <vt:lpstr>Settings</vt:lpstr>
      <vt:lpstr>Dashboard – Set Facility Information</vt:lpstr>
      <vt:lpstr>Dashboard - Pre-Assessments</vt:lpstr>
      <vt:lpstr>Dashboard - Rollup Reports</vt:lpstr>
      <vt:lpstr>Example Calculators</vt:lpstr>
      <vt:lpstr>Custom Materials for fuels, charge materials, etc.</vt:lpstr>
      <vt:lpstr>About &amp; Acknowledgements</vt:lpstr>
      <vt:lpstr>Release Notes</vt:lpstr>
      <vt:lpstr>Coming Soon</vt:lpstr>
      <vt:lpstr>Acknowledgements</vt:lpstr>
      <vt:lpstr>Feedback or bugs? Email:  armstrongko@ornl.gov accawigk@ornl.gov wenningtj@ornl.gov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Armstrong, Kristina O.</dc:creator>
  <cp:lastModifiedBy>Armstrong, Kristina</cp:lastModifiedBy>
  <cp:revision>149</cp:revision>
  <dcterms:created xsi:type="dcterms:W3CDTF">2019-05-13T14:32:30Z</dcterms:created>
  <dcterms:modified xsi:type="dcterms:W3CDTF">2025-02-24T15:49:29Z</dcterms:modified>
</cp:coreProperties>
</file>