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49"/>
  </p:notesMasterIdLst>
  <p:sldIdLst>
    <p:sldId id="269" r:id="rId2"/>
    <p:sldId id="362" r:id="rId3"/>
    <p:sldId id="370" r:id="rId4"/>
    <p:sldId id="375" r:id="rId5"/>
    <p:sldId id="291" r:id="rId6"/>
    <p:sldId id="376" r:id="rId7"/>
    <p:sldId id="373" r:id="rId8"/>
    <p:sldId id="290" r:id="rId9"/>
    <p:sldId id="349" r:id="rId10"/>
    <p:sldId id="353" r:id="rId11"/>
    <p:sldId id="363" r:id="rId12"/>
    <p:sldId id="369" r:id="rId13"/>
    <p:sldId id="277" r:id="rId14"/>
    <p:sldId id="323" r:id="rId15"/>
    <p:sldId id="365" r:id="rId16"/>
    <p:sldId id="371" r:id="rId17"/>
    <p:sldId id="328" r:id="rId18"/>
    <p:sldId id="289" r:id="rId19"/>
    <p:sldId id="372" r:id="rId20"/>
    <p:sldId id="279" r:id="rId21"/>
    <p:sldId id="294" r:id="rId22"/>
    <p:sldId id="281" r:id="rId23"/>
    <p:sldId id="330" r:id="rId24"/>
    <p:sldId id="326" r:id="rId25"/>
    <p:sldId id="325" r:id="rId26"/>
    <p:sldId id="336" r:id="rId27"/>
    <p:sldId id="337" r:id="rId28"/>
    <p:sldId id="364" r:id="rId29"/>
    <p:sldId id="335" r:id="rId30"/>
    <p:sldId id="338" r:id="rId31"/>
    <p:sldId id="339" r:id="rId32"/>
    <p:sldId id="340" r:id="rId33"/>
    <p:sldId id="386" r:id="rId34"/>
    <p:sldId id="333" r:id="rId35"/>
    <p:sldId id="390" r:id="rId36"/>
    <p:sldId id="393" r:id="rId37"/>
    <p:sldId id="384" r:id="rId38"/>
    <p:sldId id="392" r:id="rId39"/>
    <p:sldId id="385" r:id="rId40"/>
    <p:sldId id="379" r:id="rId41"/>
    <p:sldId id="391" r:id="rId42"/>
    <p:sldId id="345" r:id="rId43"/>
    <p:sldId id="383" r:id="rId44"/>
    <p:sldId id="382" r:id="rId45"/>
    <p:sldId id="389" r:id="rId46"/>
    <p:sldId id="321" r:id="rId47"/>
    <p:sldId id="388" r:id="rId48"/>
  </p:sldIdLst>
  <p:sldSz cx="9144000" cy="6858000" type="screen4x3"/>
  <p:notesSz cx="6858000" cy="9144000"/>
  <p:custDataLst>
    <p:tags r:id="rId5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ng, Robert (FELLOW)" initials="LR(" lastIdx="7" clrIdx="0">
    <p:extLst/>
  </p:cmAuthor>
  <p:cmAuthor id="2" name="Walt Brockway" initials="WB" lastIdx="1" clrIdx="1">
    <p:extLst/>
  </p:cmAuthor>
  <p:cmAuthor id="3" name="Robert Bruce Lung" initials="RBL" lastIdx="10" clrIdx="2">
    <p:extLst/>
  </p:cmAuthor>
  <p:cmAuthor id="4" name="Levine, Eli" initials="LE" lastIdx="5" clrIdx="3">
    <p:extLst/>
  </p:cmAuthor>
  <p:cmAuthor id="5" name="Thirumaran, Kiran" initials="TK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4F87"/>
    <a:srgbClr val="234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87633" autoAdjust="0"/>
  </p:normalViewPr>
  <p:slideViewPr>
    <p:cSldViewPr showGuides="1">
      <p:cViewPr varScale="1">
        <p:scale>
          <a:sx n="130" d="100"/>
          <a:sy n="130" d="100"/>
        </p:scale>
        <p:origin x="132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ags" Target="tags/tag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vucelaj\Desktop\Energy%20Efficiency%20Projects\Treasure%20Hunts\Master%20Plant%20Directory\Energy%20Kaizen%20DI%20Impact%20201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Energy%20Efficiency%20Projects\Energy%20Kaizens%202013\_Energy%20Kaizen%20DI%20Impact%202012-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vucelaj\Desktop\Energy%20Efficiency%20Projects\Warrick\Warrick%20Energy%20Kaizen%20-%20Rolling\Plant%20Data\Energy%20Data%20Format%20Conversion%204-24-14.xlsm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vucelaj\Desktop\Energy%20Efficiency%20Projects\Dives\Energy%20Kaizen\Dives%20Energy%20cost%20and%20operating%20data.xls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Identified Opportunity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'Graph Data'!$K$15</c:f>
              <c:strCache>
                <c:ptCount val="1"/>
                <c:pt idx="0">
                  <c:v>&lt; 1 Yr</c:v>
                </c:pt>
              </c:strCache>
            </c:strRef>
          </c:tx>
          <c:invertIfNegative val="0"/>
          <c:cat>
            <c:strRef>
              <c:f>'Graph Data'!$L$14:$M$14</c:f>
              <c:strCache>
                <c:ptCount val="2"/>
                <c:pt idx="0">
                  <c:v>Implementation Cost</c:v>
                </c:pt>
                <c:pt idx="1">
                  <c:v>Payback</c:v>
                </c:pt>
              </c:strCache>
            </c:strRef>
          </c:cat>
          <c:val>
            <c:numRef>
              <c:f>'Graph Data'!$L$15:$M$15</c:f>
              <c:numCache>
                <c:formatCode>"$"#,##0.00</c:formatCode>
                <c:ptCount val="2"/>
                <c:pt idx="0">
                  <c:v>372332</c:v>
                </c:pt>
                <c:pt idx="1">
                  <c:v>2574846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88-4CE4-BA72-5BF582E2A885}"/>
            </c:ext>
          </c:extLst>
        </c:ser>
        <c:ser>
          <c:idx val="1"/>
          <c:order val="1"/>
          <c:tx>
            <c:strRef>
              <c:f>'Graph Data'!$K$16</c:f>
              <c:strCache>
                <c:ptCount val="1"/>
                <c:pt idx="0">
                  <c:v>&lt; 2 Yr</c:v>
                </c:pt>
              </c:strCache>
            </c:strRef>
          </c:tx>
          <c:invertIfNegative val="0"/>
          <c:cat>
            <c:strRef>
              <c:f>'Graph Data'!$L$14:$M$14</c:f>
              <c:strCache>
                <c:ptCount val="2"/>
                <c:pt idx="0">
                  <c:v>Implementation Cost</c:v>
                </c:pt>
                <c:pt idx="1">
                  <c:v>Payback</c:v>
                </c:pt>
              </c:strCache>
            </c:strRef>
          </c:cat>
          <c:val>
            <c:numRef>
              <c:f>'Graph Data'!$L$16:$M$16</c:f>
              <c:numCache>
                <c:formatCode>"$"#,##0.00</c:formatCode>
                <c:ptCount val="2"/>
                <c:pt idx="0">
                  <c:v>313856</c:v>
                </c:pt>
                <c:pt idx="1">
                  <c:v>193182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88-4CE4-BA72-5BF582E2A885}"/>
            </c:ext>
          </c:extLst>
        </c:ser>
        <c:ser>
          <c:idx val="2"/>
          <c:order val="2"/>
          <c:tx>
            <c:strRef>
              <c:f>'Graph Data'!$K$17</c:f>
              <c:strCache>
                <c:ptCount val="1"/>
                <c:pt idx="0">
                  <c:v>&lt; 3 Yr</c:v>
                </c:pt>
              </c:strCache>
            </c:strRef>
          </c:tx>
          <c:invertIfNegative val="0"/>
          <c:cat>
            <c:strRef>
              <c:f>'Graph Data'!$L$14:$M$14</c:f>
              <c:strCache>
                <c:ptCount val="2"/>
                <c:pt idx="0">
                  <c:v>Implementation Cost</c:v>
                </c:pt>
                <c:pt idx="1">
                  <c:v>Payback</c:v>
                </c:pt>
              </c:strCache>
            </c:strRef>
          </c:cat>
          <c:val>
            <c:numRef>
              <c:f>'Graph Data'!$L$17:$M$17</c:f>
              <c:numCache>
                <c:formatCode>"$"#,##0.00</c:formatCode>
                <c:ptCount val="2"/>
                <c:pt idx="0">
                  <c:v>91895</c:v>
                </c:pt>
                <c:pt idx="1">
                  <c:v>39801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388-4CE4-BA72-5BF582E2A8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83256192"/>
        <c:axId val="183257728"/>
      </c:barChart>
      <c:catAx>
        <c:axId val="183256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83257728"/>
        <c:crosses val="autoZero"/>
        <c:auto val="1"/>
        <c:lblAlgn val="ctr"/>
        <c:lblOffset val="100"/>
        <c:noMultiLvlLbl val="0"/>
      </c:catAx>
      <c:valAx>
        <c:axId val="183257728"/>
        <c:scaling>
          <c:orientation val="minMax"/>
        </c:scaling>
        <c:delete val="0"/>
        <c:axPos val="l"/>
        <c:majorGridlines/>
        <c:numFmt formatCode="&quot;$&quot;#,##0.00" sourceLinked="1"/>
        <c:majorTickMark val="none"/>
        <c:minorTickMark val="none"/>
        <c:tickLblPos val="nextTo"/>
        <c:crossAx val="18325619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Opportunty Identified VS Savings Captured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389383892802872"/>
          <c:y val="0.12615596963423051"/>
          <c:w val="0.86022539945664689"/>
          <c:h val="0.790443585856115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Sheet3!$C$2</c:f>
              <c:strCache>
                <c:ptCount val="1"/>
                <c:pt idx="0">
                  <c:v>Savings Identified</c:v>
                </c:pt>
              </c:strCache>
            </c:strRef>
          </c:tx>
          <c:invertIfNegative val="0"/>
          <c:cat>
            <c:strRef>
              <c:f>Sheet3!$B$3:$B$24</c:f>
              <c:strCache>
                <c:ptCount val="22"/>
                <c:pt idx="0">
                  <c:v>Plant 1</c:v>
                </c:pt>
                <c:pt idx="1">
                  <c:v>Plant 2</c:v>
                </c:pt>
                <c:pt idx="2">
                  <c:v>Plant 3</c:v>
                </c:pt>
                <c:pt idx="3">
                  <c:v>Plant 4</c:v>
                </c:pt>
                <c:pt idx="4">
                  <c:v>Plant 5</c:v>
                </c:pt>
                <c:pt idx="5">
                  <c:v>Plant 6</c:v>
                </c:pt>
                <c:pt idx="6">
                  <c:v>Plant 7</c:v>
                </c:pt>
                <c:pt idx="7">
                  <c:v>Plant 8</c:v>
                </c:pt>
                <c:pt idx="8">
                  <c:v>Plant 9</c:v>
                </c:pt>
                <c:pt idx="9">
                  <c:v>Plant 10</c:v>
                </c:pt>
                <c:pt idx="10">
                  <c:v>Plant 11</c:v>
                </c:pt>
                <c:pt idx="11">
                  <c:v>Plant 12</c:v>
                </c:pt>
                <c:pt idx="12">
                  <c:v>Plant 13</c:v>
                </c:pt>
                <c:pt idx="13">
                  <c:v>Plant 14</c:v>
                </c:pt>
                <c:pt idx="14">
                  <c:v>Plant 15</c:v>
                </c:pt>
                <c:pt idx="15">
                  <c:v>Plant 16</c:v>
                </c:pt>
                <c:pt idx="16">
                  <c:v>Plant 17</c:v>
                </c:pt>
                <c:pt idx="17">
                  <c:v>Plant 18</c:v>
                </c:pt>
                <c:pt idx="18">
                  <c:v>Plant 19</c:v>
                </c:pt>
                <c:pt idx="19">
                  <c:v>Plant 20</c:v>
                </c:pt>
                <c:pt idx="20">
                  <c:v>Plant 21</c:v>
                </c:pt>
                <c:pt idx="21">
                  <c:v>Plant 22</c:v>
                </c:pt>
              </c:strCache>
            </c:strRef>
          </c:cat>
          <c:val>
            <c:numRef>
              <c:f>Sheet3!$C$3:$C$24</c:f>
              <c:numCache>
                <c:formatCode>_("$"* #,##0.00_);_("$"* \(#,##0.00\);_("$"* "-"??_);_(@_)</c:formatCode>
                <c:ptCount val="22"/>
                <c:pt idx="0">
                  <c:v>468250</c:v>
                </c:pt>
                <c:pt idx="1">
                  <c:v>319804</c:v>
                </c:pt>
                <c:pt idx="2">
                  <c:v>441677</c:v>
                </c:pt>
                <c:pt idx="3">
                  <c:v>106096</c:v>
                </c:pt>
                <c:pt idx="4">
                  <c:v>347466</c:v>
                </c:pt>
                <c:pt idx="5">
                  <c:v>387568</c:v>
                </c:pt>
                <c:pt idx="6">
                  <c:v>125482</c:v>
                </c:pt>
                <c:pt idx="7">
                  <c:v>292747</c:v>
                </c:pt>
                <c:pt idx="8">
                  <c:v>208000</c:v>
                </c:pt>
                <c:pt idx="9">
                  <c:v>63000</c:v>
                </c:pt>
                <c:pt idx="10">
                  <c:v>192019</c:v>
                </c:pt>
                <c:pt idx="11">
                  <c:v>263759</c:v>
                </c:pt>
                <c:pt idx="12">
                  <c:v>41011</c:v>
                </c:pt>
                <c:pt idx="13">
                  <c:v>76052</c:v>
                </c:pt>
                <c:pt idx="14">
                  <c:v>933587</c:v>
                </c:pt>
                <c:pt idx="15">
                  <c:v>36352</c:v>
                </c:pt>
                <c:pt idx="16">
                  <c:v>798076</c:v>
                </c:pt>
                <c:pt idx="17">
                  <c:v>172580</c:v>
                </c:pt>
                <c:pt idx="18">
                  <c:v>193525</c:v>
                </c:pt>
                <c:pt idx="19">
                  <c:v>79152</c:v>
                </c:pt>
                <c:pt idx="20">
                  <c:v>40149</c:v>
                </c:pt>
                <c:pt idx="21">
                  <c:v>259165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13-42FF-AAC1-533B7DDF283B}"/>
            </c:ext>
          </c:extLst>
        </c:ser>
        <c:ser>
          <c:idx val="1"/>
          <c:order val="1"/>
          <c:tx>
            <c:strRef>
              <c:f>Sheet3!$D$2</c:f>
              <c:strCache>
                <c:ptCount val="1"/>
                <c:pt idx="0">
                  <c:v>DI2 Value Captured</c:v>
                </c:pt>
              </c:strCache>
            </c:strRef>
          </c:tx>
          <c:invertIfNegative val="0"/>
          <c:cat>
            <c:strRef>
              <c:f>Sheet3!$B$3:$B$24</c:f>
              <c:strCache>
                <c:ptCount val="22"/>
                <c:pt idx="0">
                  <c:v>Plant 1</c:v>
                </c:pt>
                <c:pt idx="1">
                  <c:v>Plant 2</c:v>
                </c:pt>
                <c:pt idx="2">
                  <c:v>Plant 3</c:v>
                </c:pt>
                <c:pt idx="3">
                  <c:v>Plant 4</c:v>
                </c:pt>
                <c:pt idx="4">
                  <c:v>Plant 5</c:v>
                </c:pt>
                <c:pt idx="5">
                  <c:v>Plant 6</c:v>
                </c:pt>
                <c:pt idx="6">
                  <c:v>Plant 7</c:v>
                </c:pt>
                <c:pt idx="7">
                  <c:v>Plant 8</c:v>
                </c:pt>
                <c:pt idx="8">
                  <c:v>Plant 9</c:v>
                </c:pt>
                <c:pt idx="9">
                  <c:v>Plant 10</c:v>
                </c:pt>
                <c:pt idx="10">
                  <c:v>Plant 11</c:v>
                </c:pt>
                <c:pt idx="11">
                  <c:v>Plant 12</c:v>
                </c:pt>
                <c:pt idx="12">
                  <c:v>Plant 13</c:v>
                </c:pt>
                <c:pt idx="13">
                  <c:v>Plant 14</c:v>
                </c:pt>
                <c:pt idx="14">
                  <c:v>Plant 15</c:v>
                </c:pt>
                <c:pt idx="15">
                  <c:v>Plant 16</c:v>
                </c:pt>
                <c:pt idx="16">
                  <c:v>Plant 17</c:v>
                </c:pt>
                <c:pt idx="17">
                  <c:v>Plant 18</c:v>
                </c:pt>
                <c:pt idx="18">
                  <c:v>Plant 19</c:v>
                </c:pt>
                <c:pt idx="19">
                  <c:v>Plant 20</c:v>
                </c:pt>
                <c:pt idx="20">
                  <c:v>Plant 21</c:v>
                </c:pt>
                <c:pt idx="21">
                  <c:v>Plant 22</c:v>
                </c:pt>
              </c:strCache>
            </c:strRef>
          </c:cat>
          <c:val>
            <c:numRef>
              <c:f>Sheet3!$D$3:$D$24</c:f>
              <c:numCache>
                <c:formatCode>_("$"* #,##0.00_);_("$"* \(#,##0.00\);_("$"* "-"??_);_(@_)</c:formatCode>
                <c:ptCount val="22"/>
                <c:pt idx="0">
                  <c:v>43000</c:v>
                </c:pt>
                <c:pt idx="1">
                  <c:v>215000</c:v>
                </c:pt>
                <c:pt idx="2">
                  <c:v>333000</c:v>
                </c:pt>
                <c:pt idx="3">
                  <c:v>132000</c:v>
                </c:pt>
                <c:pt idx="4">
                  <c:v>194000</c:v>
                </c:pt>
                <c:pt idx="5">
                  <c:v>131000</c:v>
                </c:pt>
                <c:pt idx="6">
                  <c:v>73000</c:v>
                </c:pt>
                <c:pt idx="7">
                  <c:v>234000</c:v>
                </c:pt>
                <c:pt idx="8">
                  <c:v>185000</c:v>
                </c:pt>
                <c:pt idx="9">
                  <c:v>87000</c:v>
                </c:pt>
                <c:pt idx="10">
                  <c:v>432000</c:v>
                </c:pt>
                <c:pt idx="11">
                  <c:v>104000</c:v>
                </c:pt>
                <c:pt idx="12">
                  <c:v>0</c:v>
                </c:pt>
                <c:pt idx="13">
                  <c:v>32918</c:v>
                </c:pt>
                <c:pt idx="14">
                  <c:v>385000</c:v>
                </c:pt>
                <c:pt idx="15">
                  <c:v>54000</c:v>
                </c:pt>
                <c:pt idx="16">
                  <c:v>261000</c:v>
                </c:pt>
                <c:pt idx="18">
                  <c:v>109000</c:v>
                </c:pt>
                <c:pt idx="19">
                  <c:v>18000</c:v>
                </c:pt>
                <c:pt idx="20">
                  <c:v>7000</c:v>
                </c:pt>
                <c:pt idx="21">
                  <c:v>124000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13-42FF-AAC1-533B7DDF28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306496"/>
        <c:axId val="183312384"/>
      </c:barChart>
      <c:catAx>
        <c:axId val="183306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3312384"/>
        <c:crosses val="autoZero"/>
        <c:auto val="1"/>
        <c:lblAlgn val="ctr"/>
        <c:lblOffset val="100"/>
        <c:noMultiLvlLbl val="0"/>
      </c:catAx>
      <c:valAx>
        <c:axId val="183312384"/>
        <c:scaling>
          <c:orientation val="minMax"/>
        </c:scaling>
        <c:delete val="0"/>
        <c:axPos val="l"/>
        <c:majorGridlines/>
        <c:numFmt formatCode="_(&quot;$&quot;* #,##0.00_);_(&quot;$&quot;* \(#,##0.00\);_(&quot;$&quot;* &quot;-&quot;??_);_(@_)" sourceLinked="1"/>
        <c:majorTickMark val="out"/>
        <c:minorTickMark val="none"/>
        <c:tickLblPos val="nextTo"/>
        <c:crossAx val="183306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080235938249663E-2"/>
          <c:y val="4.5385923981724509E-2"/>
          <c:w val="0.92620650241300484"/>
          <c:h val="0.89603382910469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% savings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Sheet1!$A$2:$A$15</c:f>
              <c:strCache>
                <c:ptCount val="14"/>
                <c:pt idx="0">
                  <c:v>Plant 1</c:v>
                </c:pt>
                <c:pt idx="1">
                  <c:v>Plant 2</c:v>
                </c:pt>
                <c:pt idx="2">
                  <c:v>Plant 3</c:v>
                </c:pt>
                <c:pt idx="3">
                  <c:v>Plant 4</c:v>
                </c:pt>
                <c:pt idx="4">
                  <c:v>Plant 5</c:v>
                </c:pt>
                <c:pt idx="5">
                  <c:v>Plant 6</c:v>
                </c:pt>
                <c:pt idx="6">
                  <c:v>Plant 7</c:v>
                </c:pt>
                <c:pt idx="7">
                  <c:v>Plant 8</c:v>
                </c:pt>
                <c:pt idx="8">
                  <c:v>Plant 9</c:v>
                </c:pt>
                <c:pt idx="9">
                  <c:v>Plant 10</c:v>
                </c:pt>
                <c:pt idx="10">
                  <c:v>Plant 11</c:v>
                </c:pt>
                <c:pt idx="11">
                  <c:v>Plant 12</c:v>
                </c:pt>
                <c:pt idx="12">
                  <c:v>Plant 13</c:v>
                </c:pt>
                <c:pt idx="13">
                  <c:v>Plant 14</c:v>
                </c:pt>
              </c:strCache>
            </c:strRef>
          </c:cat>
          <c:val>
            <c:numRef>
              <c:f>Sheet1!$D$2:$D$15</c:f>
              <c:numCache>
                <c:formatCode>General</c:formatCode>
                <c:ptCount val="14"/>
                <c:pt idx="0">
                  <c:v>15</c:v>
                </c:pt>
                <c:pt idx="1">
                  <c:v>4</c:v>
                </c:pt>
                <c:pt idx="2">
                  <c:v>6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10</c:v>
                </c:pt>
                <c:pt idx="7">
                  <c:v>7</c:v>
                </c:pt>
                <c:pt idx="8">
                  <c:v>3</c:v>
                </c:pt>
                <c:pt idx="9">
                  <c:v>3</c:v>
                </c:pt>
                <c:pt idx="10">
                  <c:v>10</c:v>
                </c:pt>
                <c:pt idx="11">
                  <c:v>9</c:v>
                </c:pt>
                <c:pt idx="12">
                  <c:v>17</c:v>
                </c:pt>
                <c:pt idx="1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49-4B7B-BF3C-CAAE6FC807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1278208"/>
        <c:axId val="221279744"/>
      </c:barChart>
      <c:catAx>
        <c:axId val="221278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 anchor="t" anchorCtr="0"/>
          <a:lstStyle/>
          <a:p>
            <a:pPr>
              <a:defRPr/>
            </a:pPr>
            <a:endParaRPr lang="en-US"/>
          </a:p>
        </c:txPr>
        <c:crossAx val="221279744"/>
        <c:crosses val="autoZero"/>
        <c:auto val="1"/>
        <c:lblAlgn val="ctr"/>
        <c:lblOffset val="100"/>
        <c:noMultiLvlLbl val="0"/>
      </c:catAx>
      <c:valAx>
        <c:axId val="22127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21278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ENERGY SPEND </a:t>
            </a:r>
          </a:p>
        </c:rich>
      </c:tx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Energy (MMBTu)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224-4BB7-9DCC-BBF612A6CD4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224-4BB7-9DCC-BBF612A6CD4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224-4BB7-9DCC-BBF612A6CD4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224-4BB7-9DCC-BBF612A6CD43}"/>
              </c:ext>
            </c:extLst>
          </c:dPt>
          <c:cat>
            <c:strRef>
              <c:f>Sheet1!$A$2:$A$5</c:f>
              <c:strCache>
                <c:ptCount val="2"/>
                <c:pt idx="0">
                  <c:v>Electricity</c:v>
                </c:pt>
                <c:pt idx="1">
                  <c:v>Gas</c:v>
                </c:pt>
              </c:strCache>
            </c:strRef>
          </c:cat>
          <c:val>
            <c:numRef>
              <c:f>Sheet1!$B$2:$B$5</c:f>
              <c:numCache>
                <c:formatCode>_(* #,##0_);_(* \(#,##0\);_(* "-"??_);_(@_)</c:formatCode>
                <c:ptCount val="4"/>
                <c:pt idx="0" formatCode="_(* #,##0.00_);_(* \(#,##0.00\);_(* &quot;-&quot;??_);_(@_)">
                  <c:v>2401309.200754018</c:v>
                </c:pt>
                <c:pt idx="1">
                  <c:v>781941.27945130004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3F-4F57-8741-2EB869E9C29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224-4BB7-9DCC-BBF612A6CD4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224-4BB7-9DCC-BBF612A6CD4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224-4BB7-9DCC-BBF612A6CD4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F224-4BB7-9DCC-BBF612A6CD43}"/>
              </c:ext>
            </c:extLst>
          </c:dPt>
          <c:cat>
            <c:strRef>
              <c:f>Sheet1!$A$2:$A$5</c:f>
              <c:strCache>
                <c:ptCount val="2"/>
                <c:pt idx="0">
                  <c:v>Electricity</c:v>
                </c:pt>
                <c:pt idx="1">
                  <c:v>Gas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AA3F-4F57-8741-2EB869E9C2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838418635170604"/>
          <c:y val="0.92113631889763781"/>
          <c:w val="0.40114829396325458"/>
          <c:h val="7.88636811023622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dirty="0"/>
              <a:t>Annual Energy Cost </a:t>
            </a:r>
          </a:p>
        </c:rich>
      </c:tx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3413251833004653"/>
          <c:y val="0.291445947897291"/>
          <c:w val="0.37487963144186548"/>
          <c:h val="0.63450500726244174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Energy Spend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930-4894-AE8A-BA34D03A505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930-4894-AE8A-BA34D03A50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930-4894-AE8A-BA34D03A50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930-4894-AE8A-BA34D03A505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Electricity</c:v>
                </c:pt>
                <c:pt idx="1">
                  <c:v>gas</c:v>
                </c:pt>
              </c:strCache>
            </c:strRef>
          </c:cat>
          <c:val>
            <c:numRef>
              <c:f>Sheet1!$B$2:$B$5</c:f>
              <c:numCache>
                <c:formatCode>_(* #,##0.00_);_(* \(#,##0.00\);_(* "-"??_);_(@_)</c:formatCode>
                <c:ptCount val="4"/>
                <c:pt idx="0">
                  <c:v>8305302.8000000017</c:v>
                </c:pt>
                <c:pt idx="1">
                  <c:v>2345823.8383539002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49-425A-9EAC-69C600811D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081145-CBCE-4809-B714-13DB9B087ED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9A915CCC-7455-42F3-92F4-FAFBF3FE415A}">
      <dgm:prSet phldrT="[Text]"/>
      <dgm:spPr/>
      <dgm:t>
        <a:bodyPr/>
        <a:lstStyle/>
        <a:p>
          <a:r>
            <a:rPr lang="en-US" dirty="0"/>
            <a:t>Treasure Hunts </a:t>
          </a:r>
        </a:p>
      </dgm:t>
    </dgm:pt>
    <dgm:pt modelId="{DB93A602-4D40-4EDE-9C7B-6955935F2FCA}" type="parTrans" cxnId="{273BC29D-017D-4146-8517-09FE949F25A8}">
      <dgm:prSet/>
      <dgm:spPr/>
      <dgm:t>
        <a:bodyPr/>
        <a:lstStyle/>
        <a:p>
          <a:endParaRPr lang="en-US"/>
        </a:p>
      </dgm:t>
    </dgm:pt>
    <dgm:pt modelId="{BD2D0A89-01E7-439F-B4CC-D971B62F7BD0}" type="sibTrans" cxnId="{273BC29D-017D-4146-8517-09FE949F25A8}">
      <dgm:prSet/>
      <dgm:spPr/>
      <dgm:t>
        <a:bodyPr/>
        <a:lstStyle/>
        <a:p>
          <a:endParaRPr lang="en-US"/>
        </a:p>
      </dgm:t>
    </dgm:pt>
    <dgm:pt modelId="{11BF7903-69D6-48E1-A4DE-BAC128D8926A}">
      <dgm:prSet phldrT="[Text]"/>
      <dgm:spPr/>
      <dgm:t>
        <a:bodyPr/>
        <a:lstStyle/>
        <a:p>
          <a:r>
            <a:rPr lang="en-US" dirty="0"/>
            <a:t>Assessment</a:t>
          </a:r>
        </a:p>
      </dgm:t>
    </dgm:pt>
    <dgm:pt modelId="{2D8D005D-4F30-440E-A2EF-FC55A6DEA2C4}" type="parTrans" cxnId="{8F3E54FC-CF1E-45FC-A547-3953030E9F85}">
      <dgm:prSet/>
      <dgm:spPr/>
      <dgm:t>
        <a:bodyPr/>
        <a:lstStyle/>
        <a:p>
          <a:endParaRPr lang="en-US"/>
        </a:p>
      </dgm:t>
    </dgm:pt>
    <dgm:pt modelId="{728B1A6B-466B-409E-AC44-0D609E6B21DF}" type="sibTrans" cxnId="{8F3E54FC-CF1E-45FC-A547-3953030E9F85}">
      <dgm:prSet/>
      <dgm:spPr/>
      <dgm:t>
        <a:bodyPr/>
        <a:lstStyle/>
        <a:p>
          <a:endParaRPr lang="en-US"/>
        </a:p>
      </dgm:t>
    </dgm:pt>
    <dgm:pt modelId="{CBC2E8F9-D9A3-4407-A850-3BB51D61F4B4}" type="pres">
      <dgm:prSet presAssocID="{E1081145-CBCE-4809-B714-13DB9B087EDC}" presName="compositeShape" presStyleCnt="0">
        <dgm:presLayoutVars>
          <dgm:chMax val="7"/>
          <dgm:dir/>
          <dgm:resizeHandles val="exact"/>
        </dgm:presLayoutVars>
      </dgm:prSet>
      <dgm:spPr/>
    </dgm:pt>
    <dgm:pt modelId="{DF97919C-BAAB-4D8F-8CDC-FDB9E47A653A}" type="pres">
      <dgm:prSet presAssocID="{9A915CCC-7455-42F3-92F4-FAFBF3FE415A}" presName="circ1" presStyleLbl="vennNode1" presStyleIdx="0" presStyleCnt="2"/>
      <dgm:spPr/>
    </dgm:pt>
    <dgm:pt modelId="{9470A8A0-0EBD-41A0-91E0-BC067492F01A}" type="pres">
      <dgm:prSet presAssocID="{9A915CCC-7455-42F3-92F4-FAFBF3FE415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E491F5C-E7B1-49DF-B284-525F9FD3F4FB}" type="pres">
      <dgm:prSet presAssocID="{11BF7903-69D6-48E1-A4DE-BAC128D8926A}" presName="circ2" presStyleLbl="vennNode1" presStyleIdx="1" presStyleCnt="2"/>
      <dgm:spPr/>
    </dgm:pt>
    <dgm:pt modelId="{1CDF434C-38C7-44E0-88C9-9FADA1CCD7CF}" type="pres">
      <dgm:prSet presAssocID="{11BF7903-69D6-48E1-A4DE-BAC128D8926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CD77371E-5812-4B32-8387-E7E51EC3168F}" type="presOf" srcId="{E1081145-CBCE-4809-B714-13DB9B087EDC}" destId="{CBC2E8F9-D9A3-4407-A850-3BB51D61F4B4}" srcOrd="0" destOrd="0" presId="urn:microsoft.com/office/officeart/2005/8/layout/venn1"/>
    <dgm:cxn modelId="{C3A3E549-5D6E-4866-AE6A-A5C3B0AFACAD}" type="presOf" srcId="{9A915CCC-7455-42F3-92F4-FAFBF3FE415A}" destId="{DF97919C-BAAB-4D8F-8CDC-FDB9E47A653A}" srcOrd="0" destOrd="0" presId="urn:microsoft.com/office/officeart/2005/8/layout/venn1"/>
    <dgm:cxn modelId="{273BC29D-017D-4146-8517-09FE949F25A8}" srcId="{E1081145-CBCE-4809-B714-13DB9B087EDC}" destId="{9A915CCC-7455-42F3-92F4-FAFBF3FE415A}" srcOrd="0" destOrd="0" parTransId="{DB93A602-4D40-4EDE-9C7B-6955935F2FCA}" sibTransId="{BD2D0A89-01E7-439F-B4CC-D971B62F7BD0}"/>
    <dgm:cxn modelId="{BD1077A5-FCB9-47B0-817C-A8B1F4E605B5}" type="presOf" srcId="{11BF7903-69D6-48E1-A4DE-BAC128D8926A}" destId="{CE491F5C-E7B1-49DF-B284-525F9FD3F4FB}" srcOrd="0" destOrd="0" presId="urn:microsoft.com/office/officeart/2005/8/layout/venn1"/>
    <dgm:cxn modelId="{A353DCC1-19FC-479A-A9E9-98657BA06082}" type="presOf" srcId="{9A915CCC-7455-42F3-92F4-FAFBF3FE415A}" destId="{9470A8A0-0EBD-41A0-91E0-BC067492F01A}" srcOrd="1" destOrd="0" presId="urn:microsoft.com/office/officeart/2005/8/layout/venn1"/>
    <dgm:cxn modelId="{DF3231C2-6EE6-4D11-BEA4-824F11B0C7BD}" type="presOf" srcId="{11BF7903-69D6-48E1-A4DE-BAC128D8926A}" destId="{1CDF434C-38C7-44E0-88C9-9FADA1CCD7CF}" srcOrd="1" destOrd="0" presId="urn:microsoft.com/office/officeart/2005/8/layout/venn1"/>
    <dgm:cxn modelId="{8F3E54FC-CF1E-45FC-A547-3953030E9F85}" srcId="{E1081145-CBCE-4809-B714-13DB9B087EDC}" destId="{11BF7903-69D6-48E1-A4DE-BAC128D8926A}" srcOrd="1" destOrd="0" parTransId="{2D8D005D-4F30-440E-A2EF-FC55A6DEA2C4}" sibTransId="{728B1A6B-466B-409E-AC44-0D609E6B21DF}"/>
    <dgm:cxn modelId="{EB337574-3816-46D5-A45C-1300442B9804}" type="presParOf" srcId="{CBC2E8F9-D9A3-4407-A850-3BB51D61F4B4}" destId="{DF97919C-BAAB-4D8F-8CDC-FDB9E47A653A}" srcOrd="0" destOrd="0" presId="urn:microsoft.com/office/officeart/2005/8/layout/venn1"/>
    <dgm:cxn modelId="{BB110050-CCF0-4284-B015-9DABBAB8CADC}" type="presParOf" srcId="{CBC2E8F9-D9A3-4407-A850-3BB51D61F4B4}" destId="{9470A8A0-0EBD-41A0-91E0-BC067492F01A}" srcOrd="1" destOrd="0" presId="urn:microsoft.com/office/officeart/2005/8/layout/venn1"/>
    <dgm:cxn modelId="{CD10E858-36E0-4E30-B890-F6F52E3A3850}" type="presParOf" srcId="{CBC2E8F9-D9A3-4407-A850-3BB51D61F4B4}" destId="{CE491F5C-E7B1-49DF-B284-525F9FD3F4FB}" srcOrd="2" destOrd="0" presId="urn:microsoft.com/office/officeart/2005/8/layout/venn1"/>
    <dgm:cxn modelId="{0191D3F9-826C-4B99-855B-0192A2F835C8}" type="presParOf" srcId="{CBC2E8F9-D9A3-4407-A850-3BB51D61F4B4}" destId="{1CDF434C-38C7-44E0-88C9-9FADA1CCD7C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8A8085-5D52-404E-AAB2-5D10FE35424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CECECF6-05E2-403C-B5C1-9B0EA3912DB8}">
      <dgm:prSet phldrT="[Text]"/>
      <dgm:spPr/>
      <dgm:t>
        <a:bodyPr/>
        <a:lstStyle/>
        <a:p>
          <a:r>
            <a:rPr lang="en-US" dirty="0"/>
            <a:t>No Cost</a:t>
          </a:r>
        </a:p>
      </dgm:t>
    </dgm:pt>
    <dgm:pt modelId="{BC37A4EA-25A7-45A7-A3D3-6CD804CD7707}" type="parTrans" cxnId="{DB1B6E84-876B-4E56-A80E-5D0097F38199}">
      <dgm:prSet/>
      <dgm:spPr/>
      <dgm:t>
        <a:bodyPr/>
        <a:lstStyle/>
        <a:p>
          <a:endParaRPr lang="en-US"/>
        </a:p>
      </dgm:t>
    </dgm:pt>
    <dgm:pt modelId="{95E50C6B-CE7A-43FC-9F49-24F9DD235CFA}" type="sibTrans" cxnId="{DB1B6E84-876B-4E56-A80E-5D0097F38199}">
      <dgm:prSet/>
      <dgm:spPr/>
      <dgm:t>
        <a:bodyPr/>
        <a:lstStyle/>
        <a:p>
          <a:endParaRPr lang="en-US"/>
        </a:p>
      </dgm:t>
    </dgm:pt>
    <dgm:pt modelId="{EAA40519-2A74-4102-9950-C1DF517A76E8}">
      <dgm:prSet phldrT="[Text]"/>
      <dgm:spPr/>
      <dgm:t>
        <a:bodyPr/>
        <a:lstStyle/>
        <a:p>
          <a:r>
            <a:rPr lang="en-US" dirty="0"/>
            <a:t>Low Cost</a:t>
          </a:r>
        </a:p>
      </dgm:t>
    </dgm:pt>
    <dgm:pt modelId="{6D7AD0DB-07C6-4229-824E-F8ADF5BB2D54}" type="parTrans" cxnId="{C93FB364-C2C5-44D4-BAF1-9790486026CD}">
      <dgm:prSet/>
      <dgm:spPr/>
      <dgm:t>
        <a:bodyPr/>
        <a:lstStyle/>
        <a:p>
          <a:endParaRPr lang="en-US"/>
        </a:p>
      </dgm:t>
    </dgm:pt>
    <dgm:pt modelId="{7D8419A2-A895-49CD-A019-D3AB19E1AAAE}" type="sibTrans" cxnId="{C93FB364-C2C5-44D4-BAF1-9790486026CD}">
      <dgm:prSet/>
      <dgm:spPr/>
      <dgm:t>
        <a:bodyPr/>
        <a:lstStyle/>
        <a:p>
          <a:endParaRPr lang="en-US"/>
        </a:p>
      </dgm:t>
    </dgm:pt>
    <dgm:pt modelId="{A8B742D1-74EA-49A7-9185-57D4FCAFBBC7}">
      <dgm:prSet phldrT="[Text]"/>
      <dgm:spPr/>
      <dgm:t>
        <a:bodyPr/>
        <a:lstStyle/>
        <a:p>
          <a:r>
            <a:rPr lang="en-US" dirty="0"/>
            <a:t>Capital</a:t>
          </a:r>
        </a:p>
      </dgm:t>
    </dgm:pt>
    <dgm:pt modelId="{FB8C6D6B-ACEA-471D-8267-8F44FF096BB6}" type="parTrans" cxnId="{FBEA5876-5D37-4B94-8F9E-13A8A82137D1}">
      <dgm:prSet/>
      <dgm:spPr/>
      <dgm:t>
        <a:bodyPr/>
        <a:lstStyle/>
        <a:p>
          <a:endParaRPr lang="en-US"/>
        </a:p>
      </dgm:t>
    </dgm:pt>
    <dgm:pt modelId="{87B80AC9-7124-44AC-A4EF-2B15A5DCEF88}" type="sibTrans" cxnId="{FBEA5876-5D37-4B94-8F9E-13A8A82137D1}">
      <dgm:prSet/>
      <dgm:spPr/>
      <dgm:t>
        <a:bodyPr/>
        <a:lstStyle/>
        <a:p>
          <a:endParaRPr lang="en-US"/>
        </a:p>
      </dgm:t>
    </dgm:pt>
    <dgm:pt modelId="{D4830A61-EA2B-437D-8457-84225EC6D74A}" type="pres">
      <dgm:prSet presAssocID="{088A8085-5D52-404E-AAB2-5D10FE35424E}" presName="Name0" presStyleCnt="0">
        <dgm:presLayoutVars>
          <dgm:dir/>
          <dgm:animLvl val="lvl"/>
          <dgm:resizeHandles val="exact"/>
        </dgm:presLayoutVars>
      </dgm:prSet>
      <dgm:spPr/>
    </dgm:pt>
    <dgm:pt modelId="{D2B541BD-84A5-4027-B59F-99AB3A23145C}" type="pres">
      <dgm:prSet presAssocID="{5CECECF6-05E2-403C-B5C1-9B0EA3912DB8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096E723-53E4-4B00-BA0D-8744A12F65DD}" type="pres">
      <dgm:prSet presAssocID="{95E50C6B-CE7A-43FC-9F49-24F9DD235CFA}" presName="parTxOnlySpace" presStyleCnt="0"/>
      <dgm:spPr/>
    </dgm:pt>
    <dgm:pt modelId="{50302CFD-402F-4B48-A587-7C1473B5638B}" type="pres">
      <dgm:prSet presAssocID="{EAA40519-2A74-4102-9950-C1DF517A76E8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06E99F75-3412-4DFA-98FF-9CD6E0DFDF92}" type="pres">
      <dgm:prSet presAssocID="{7D8419A2-A895-49CD-A019-D3AB19E1AAAE}" presName="parTxOnlySpace" presStyleCnt="0"/>
      <dgm:spPr/>
    </dgm:pt>
    <dgm:pt modelId="{96E4517A-4C0C-49FF-88B3-8B5F05161DE7}" type="pres">
      <dgm:prSet presAssocID="{A8B742D1-74EA-49A7-9185-57D4FCAFBBC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6B6C6254-ED75-46E3-860A-E4DF70C14819}" type="presOf" srcId="{A8B742D1-74EA-49A7-9185-57D4FCAFBBC7}" destId="{96E4517A-4C0C-49FF-88B3-8B5F05161DE7}" srcOrd="0" destOrd="0" presId="urn:microsoft.com/office/officeart/2005/8/layout/chevron1"/>
    <dgm:cxn modelId="{C93FB364-C2C5-44D4-BAF1-9790486026CD}" srcId="{088A8085-5D52-404E-AAB2-5D10FE35424E}" destId="{EAA40519-2A74-4102-9950-C1DF517A76E8}" srcOrd="1" destOrd="0" parTransId="{6D7AD0DB-07C6-4229-824E-F8ADF5BB2D54}" sibTransId="{7D8419A2-A895-49CD-A019-D3AB19E1AAAE}"/>
    <dgm:cxn modelId="{EC68C06D-F100-4BDC-B720-F2CA6ECC3B32}" type="presOf" srcId="{EAA40519-2A74-4102-9950-C1DF517A76E8}" destId="{50302CFD-402F-4B48-A587-7C1473B5638B}" srcOrd="0" destOrd="0" presId="urn:microsoft.com/office/officeart/2005/8/layout/chevron1"/>
    <dgm:cxn modelId="{FBEA5876-5D37-4B94-8F9E-13A8A82137D1}" srcId="{088A8085-5D52-404E-AAB2-5D10FE35424E}" destId="{A8B742D1-74EA-49A7-9185-57D4FCAFBBC7}" srcOrd="2" destOrd="0" parTransId="{FB8C6D6B-ACEA-471D-8267-8F44FF096BB6}" sibTransId="{87B80AC9-7124-44AC-A4EF-2B15A5DCEF88}"/>
    <dgm:cxn modelId="{DB1B6E84-876B-4E56-A80E-5D0097F38199}" srcId="{088A8085-5D52-404E-AAB2-5D10FE35424E}" destId="{5CECECF6-05E2-403C-B5C1-9B0EA3912DB8}" srcOrd="0" destOrd="0" parTransId="{BC37A4EA-25A7-45A7-A3D3-6CD804CD7707}" sibTransId="{95E50C6B-CE7A-43FC-9F49-24F9DD235CFA}"/>
    <dgm:cxn modelId="{9AB1E8D7-AE50-411D-85E9-ABAEE325F70B}" type="presOf" srcId="{088A8085-5D52-404E-AAB2-5D10FE35424E}" destId="{D4830A61-EA2B-437D-8457-84225EC6D74A}" srcOrd="0" destOrd="0" presId="urn:microsoft.com/office/officeart/2005/8/layout/chevron1"/>
    <dgm:cxn modelId="{3CD607F9-F559-47CF-95DB-B382E0FBD9E6}" type="presOf" srcId="{5CECECF6-05E2-403C-B5C1-9B0EA3912DB8}" destId="{D2B541BD-84A5-4027-B59F-99AB3A23145C}" srcOrd="0" destOrd="0" presId="urn:microsoft.com/office/officeart/2005/8/layout/chevron1"/>
    <dgm:cxn modelId="{F4F6A672-06AF-484C-B4AA-1079CA805100}" type="presParOf" srcId="{D4830A61-EA2B-437D-8457-84225EC6D74A}" destId="{D2B541BD-84A5-4027-B59F-99AB3A23145C}" srcOrd="0" destOrd="0" presId="urn:microsoft.com/office/officeart/2005/8/layout/chevron1"/>
    <dgm:cxn modelId="{8FE9E271-B2E0-4F03-9D9A-9D7A88B31C97}" type="presParOf" srcId="{D4830A61-EA2B-437D-8457-84225EC6D74A}" destId="{B096E723-53E4-4B00-BA0D-8744A12F65DD}" srcOrd="1" destOrd="0" presId="urn:microsoft.com/office/officeart/2005/8/layout/chevron1"/>
    <dgm:cxn modelId="{3EE33749-6B2F-4204-BB70-69D8C5EFB7A1}" type="presParOf" srcId="{D4830A61-EA2B-437D-8457-84225EC6D74A}" destId="{50302CFD-402F-4B48-A587-7C1473B5638B}" srcOrd="2" destOrd="0" presId="urn:microsoft.com/office/officeart/2005/8/layout/chevron1"/>
    <dgm:cxn modelId="{5CD28EEE-2802-4187-A006-2E8F04CA5FD5}" type="presParOf" srcId="{D4830A61-EA2B-437D-8457-84225EC6D74A}" destId="{06E99F75-3412-4DFA-98FF-9CD6E0DFDF92}" srcOrd="3" destOrd="0" presId="urn:microsoft.com/office/officeart/2005/8/layout/chevron1"/>
    <dgm:cxn modelId="{B2D3FC63-777D-4E1A-8B7E-F1FCD64B9D1F}" type="presParOf" srcId="{D4830A61-EA2B-437D-8457-84225EC6D74A}" destId="{96E4517A-4C0C-49FF-88B3-8B5F05161DE7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9DE76F-4566-43D0-A442-0B33710DF99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67BF75E-A325-4C00-8A7E-914A8DA685F4}">
      <dgm:prSet phldrT="[Text]"/>
      <dgm:spPr/>
      <dgm:t>
        <a:bodyPr/>
        <a:lstStyle/>
        <a:p>
          <a:r>
            <a:rPr lang="en-US" dirty="0"/>
            <a:t>Assemble with your teams</a:t>
          </a:r>
        </a:p>
      </dgm:t>
    </dgm:pt>
    <dgm:pt modelId="{C02F8ED7-A623-4D0A-8F8E-C74F21DAF81F}" type="parTrans" cxnId="{FA40DD5D-3D0F-40F6-BE31-FC20B11990C1}">
      <dgm:prSet/>
      <dgm:spPr/>
      <dgm:t>
        <a:bodyPr/>
        <a:lstStyle/>
        <a:p>
          <a:endParaRPr lang="en-US"/>
        </a:p>
      </dgm:t>
    </dgm:pt>
    <dgm:pt modelId="{00A9CAA2-43EF-4479-8906-76E671597842}" type="sibTrans" cxnId="{FA40DD5D-3D0F-40F6-BE31-FC20B11990C1}">
      <dgm:prSet/>
      <dgm:spPr/>
      <dgm:t>
        <a:bodyPr/>
        <a:lstStyle/>
        <a:p>
          <a:endParaRPr lang="en-US"/>
        </a:p>
      </dgm:t>
    </dgm:pt>
    <dgm:pt modelId="{3A11E3FF-3C1B-4A31-8A70-4C9E2E8CB200}">
      <dgm:prSet phldrT="[Text]"/>
      <dgm:spPr/>
      <dgm:t>
        <a:bodyPr/>
        <a:lstStyle/>
        <a:p>
          <a:r>
            <a:rPr lang="en-US" dirty="0"/>
            <a:t>Facility walk through for each team to generate ideas</a:t>
          </a:r>
        </a:p>
      </dgm:t>
    </dgm:pt>
    <dgm:pt modelId="{348B2F61-7311-4515-8FE8-B6E3E9905C62}" type="parTrans" cxnId="{BA4F072E-F4DD-40B5-9006-30180A96598F}">
      <dgm:prSet/>
      <dgm:spPr/>
      <dgm:t>
        <a:bodyPr/>
        <a:lstStyle/>
        <a:p>
          <a:endParaRPr lang="en-US"/>
        </a:p>
      </dgm:t>
    </dgm:pt>
    <dgm:pt modelId="{1F1F115E-C0F0-42A0-B84C-47BAF7AA9188}" type="sibTrans" cxnId="{BA4F072E-F4DD-40B5-9006-30180A96598F}">
      <dgm:prSet/>
      <dgm:spPr/>
      <dgm:t>
        <a:bodyPr/>
        <a:lstStyle/>
        <a:p>
          <a:endParaRPr lang="en-US"/>
        </a:p>
      </dgm:t>
    </dgm:pt>
    <dgm:pt modelId="{52EB73B8-44CA-49A0-8DDA-D16A3F84115B}">
      <dgm:prSet phldrT="[Text]"/>
      <dgm:spPr/>
      <dgm:t>
        <a:bodyPr/>
        <a:lstStyle/>
        <a:p>
          <a:r>
            <a:rPr lang="en-US" dirty="0"/>
            <a:t>Assess idea feasibility, gather data, quantify</a:t>
          </a:r>
        </a:p>
      </dgm:t>
    </dgm:pt>
    <dgm:pt modelId="{A0DC3204-174B-4E51-87C2-B1D1DEC4E05F}" type="parTrans" cxnId="{98254452-D46E-4BE7-AC7E-B8B2CE649E03}">
      <dgm:prSet/>
      <dgm:spPr/>
      <dgm:t>
        <a:bodyPr/>
        <a:lstStyle/>
        <a:p>
          <a:endParaRPr lang="en-US"/>
        </a:p>
      </dgm:t>
    </dgm:pt>
    <dgm:pt modelId="{10A94B02-7D95-45E9-97E8-50A1F1B9B2BE}" type="sibTrans" cxnId="{98254452-D46E-4BE7-AC7E-B8B2CE649E03}">
      <dgm:prSet/>
      <dgm:spPr/>
      <dgm:t>
        <a:bodyPr/>
        <a:lstStyle/>
        <a:p>
          <a:endParaRPr lang="en-US"/>
        </a:p>
      </dgm:t>
    </dgm:pt>
    <dgm:pt modelId="{886DBFED-2E7E-4AB8-AA4E-1280D04F67CD}" type="pres">
      <dgm:prSet presAssocID="{AB9DE76F-4566-43D0-A442-0B33710DF99E}" presName="Name0" presStyleCnt="0">
        <dgm:presLayoutVars>
          <dgm:dir/>
          <dgm:resizeHandles val="exact"/>
        </dgm:presLayoutVars>
      </dgm:prSet>
      <dgm:spPr/>
    </dgm:pt>
    <dgm:pt modelId="{33589692-C509-4F47-9FEA-5F143E26B162}" type="pres">
      <dgm:prSet presAssocID="{767BF75E-A325-4C00-8A7E-914A8DA685F4}" presName="node" presStyleLbl="node1" presStyleIdx="0" presStyleCnt="3">
        <dgm:presLayoutVars>
          <dgm:bulletEnabled val="1"/>
        </dgm:presLayoutVars>
      </dgm:prSet>
      <dgm:spPr/>
    </dgm:pt>
    <dgm:pt modelId="{89D96E57-73F5-41C2-BCBF-DF98A2212958}" type="pres">
      <dgm:prSet presAssocID="{00A9CAA2-43EF-4479-8906-76E671597842}" presName="sibTrans" presStyleLbl="sibTrans2D1" presStyleIdx="0" presStyleCnt="2"/>
      <dgm:spPr/>
    </dgm:pt>
    <dgm:pt modelId="{77CFFC15-02C9-4831-843F-B46A3B11A25C}" type="pres">
      <dgm:prSet presAssocID="{00A9CAA2-43EF-4479-8906-76E671597842}" presName="connectorText" presStyleLbl="sibTrans2D1" presStyleIdx="0" presStyleCnt="2"/>
      <dgm:spPr/>
    </dgm:pt>
    <dgm:pt modelId="{47792D96-A4C8-43F7-9EC9-F0881CD8D8B5}" type="pres">
      <dgm:prSet presAssocID="{3A11E3FF-3C1B-4A31-8A70-4C9E2E8CB200}" presName="node" presStyleLbl="node1" presStyleIdx="1" presStyleCnt="3">
        <dgm:presLayoutVars>
          <dgm:bulletEnabled val="1"/>
        </dgm:presLayoutVars>
      </dgm:prSet>
      <dgm:spPr/>
    </dgm:pt>
    <dgm:pt modelId="{A93081AE-48E5-460E-A9B8-D28FE2A80FAB}" type="pres">
      <dgm:prSet presAssocID="{1F1F115E-C0F0-42A0-B84C-47BAF7AA9188}" presName="sibTrans" presStyleLbl="sibTrans2D1" presStyleIdx="1" presStyleCnt="2"/>
      <dgm:spPr/>
    </dgm:pt>
    <dgm:pt modelId="{DCCA5E86-554A-4E36-9FF0-C03CB701A4AA}" type="pres">
      <dgm:prSet presAssocID="{1F1F115E-C0F0-42A0-B84C-47BAF7AA9188}" presName="connectorText" presStyleLbl="sibTrans2D1" presStyleIdx="1" presStyleCnt="2"/>
      <dgm:spPr/>
    </dgm:pt>
    <dgm:pt modelId="{F7670CB5-EC49-4341-9D38-D70F400D70ED}" type="pres">
      <dgm:prSet presAssocID="{52EB73B8-44CA-49A0-8DDA-D16A3F84115B}" presName="node" presStyleLbl="node1" presStyleIdx="2" presStyleCnt="3" custLinFactNeighborX="-4705" custLinFactNeighborY="-3727">
        <dgm:presLayoutVars>
          <dgm:bulletEnabled val="1"/>
        </dgm:presLayoutVars>
      </dgm:prSet>
      <dgm:spPr/>
    </dgm:pt>
  </dgm:ptLst>
  <dgm:cxnLst>
    <dgm:cxn modelId="{7B63EA20-07F2-40A6-806F-BF0FADD7E6A9}" type="presOf" srcId="{00A9CAA2-43EF-4479-8906-76E671597842}" destId="{77CFFC15-02C9-4831-843F-B46A3B11A25C}" srcOrd="1" destOrd="0" presId="urn:microsoft.com/office/officeart/2005/8/layout/process1"/>
    <dgm:cxn modelId="{BA4F072E-F4DD-40B5-9006-30180A96598F}" srcId="{AB9DE76F-4566-43D0-A442-0B33710DF99E}" destId="{3A11E3FF-3C1B-4A31-8A70-4C9E2E8CB200}" srcOrd="1" destOrd="0" parTransId="{348B2F61-7311-4515-8FE8-B6E3E9905C62}" sibTransId="{1F1F115E-C0F0-42A0-B84C-47BAF7AA9188}"/>
    <dgm:cxn modelId="{C612AD41-EE8E-4B6A-BAE2-FBCDBE712867}" type="presOf" srcId="{1F1F115E-C0F0-42A0-B84C-47BAF7AA9188}" destId="{A93081AE-48E5-460E-A9B8-D28FE2A80FAB}" srcOrd="0" destOrd="0" presId="urn:microsoft.com/office/officeart/2005/8/layout/process1"/>
    <dgm:cxn modelId="{4C382745-391C-4B73-A6AA-7A010B8FD686}" type="presOf" srcId="{52EB73B8-44CA-49A0-8DDA-D16A3F84115B}" destId="{F7670CB5-EC49-4341-9D38-D70F400D70ED}" srcOrd="0" destOrd="0" presId="urn:microsoft.com/office/officeart/2005/8/layout/process1"/>
    <dgm:cxn modelId="{98254452-D46E-4BE7-AC7E-B8B2CE649E03}" srcId="{AB9DE76F-4566-43D0-A442-0B33710DF99E}" destId="{52EB73B8-44CA-49A0-8DDA-D16A3F84115B}" srcOrd="2" destOrd="0" parTransId="{A0DC3204-174B-4E51-87C2-B1D1DEC4E05F}" sibTransId="{10A94B02-7D95-45E9-97E8-50A1F1B9B2BE}"/>
    <dgm:cxn modelId="{FA40DD5D-3D0F-40F6-BE31-FC20B11990C1}" srcId="{AB9DE76F-4566-43D0-A442-0B33710DF99E}" destId="{767BF75E-A325-4C00-8A7E-914A8DA685F4}" srcOrd="0" destOrd="0" parTransId="{C02F8ED7-A623-4D0A-8F8E-C74F21DAF81F}" sibTransId="{00A9CAA2-43EF-4479-8906-76E671597842}"/>
    <dgm:cxn modelId="{C3755A61-D93F-4752-98DF-483DEF8D4258}" type="presOf" srcId="{3A11E3FF-3C1B-4A31-8A70-4C9E2E8CB200}" destId="{47792D96-A4C8-43F7-9EC9-F0881CD8D8B5}" srcOrd="0" destOrd="0" presId="urn:microsoft.com/office/officeart/2005/8/layout/process1"/>
    <dgm:cxn modelId="{014CF69A-5977-40AA-9434-9805D7EF14E9}" type="presOf" srcId="{1F1F115E-C0F0-42A0-B84C-47BAF7AA9188}" destId="{DCCA5E86-554A-4E36-9FF0-C03CB701A4AA}" srcOrd="1" destOrd="0" presId="urn:microsoft.com/office/officeart/2005/8/layout/process1"/>
    <dgm:cxn modelId="{E07636B6-5479-46E4-A1AD-030322ECD8C2}" type="presOf" srcId="{00A9CAA2-43EF-4479-8906-76E671597842}" destId="{89D96E57-73F5-41C2-BCBF-DF98A2212958}" srcOrd="0" destOrd="0" presId="urn:microsoft.com/office/officeart/2005/8/layout/process1"/>
    <dgm:cxn modelId="{98A058BC-E57A-4B44-8892-3D5B20F486C4}" type="presOf" srcId="{767BF75E-A325-4C00-8A7E-914A8DA685F4}" destId="{33589692-C509-4F47-9FEA-5F143E26B162}" srcOrd="0" destOrd="0" presId="urn:microsoft.com/office/officeart/2005/8/layout/process1"/>
    <dgm:cxn modelId="{C4E6BACB-7FF4-4BE7-A146-A32779D0DCA4}" type="presOf" srcId="{AB9DE76F-4566-43D0-A442-0B33710DF99E}" destId="{886DBFED-2E7E-4AB8-AA4E-1280D04F67CD}" srcOrd="0" destOrd="0" presId="urn:microsoft.com/office/officeart/2005/8/layout/process1"/>
    <dgm:cxn modelId="{1B248267-F580-43B9-9109-82EB9887F311}" type="presParOf" srcId="{886DBFED-2E7E-4AB8-AA4E-1280D04F67CD}" destId="{33589692-C509-4F47-9FEA-5F143E26B162}" srcOrd="0" destOrd="0" presId="urn:microsoft.com/office/officeart/2005/8/layout/process1"/>
    <dgm:cxn modelId="{7D08B981-834C-421F-8053-D6A921495544}" type="presParOf" srcId="{886DBFED-2E7E-4AB8-AA4E-1280D04F67CD}" destId="{89D96E57-73F5-41C2-BCBF-DF98A2212958}" srcOrd="1" destOrd="0" presId="urn:microsoft.com/office/officeart/2005/8/layout/process1"/>
    <dgm:cxn modelId="{5EE39E64-0A26-40CF-A3A2-5F4114C3B8B9}" type="presParOf" srcId="{89D96E57-73F5-41C2-BCBF-DF98A2212958}" destId="{77CFFC15-02C9-4831-843F-B46A3B11A25C}" srcOrd="0" destOrd="0" presId="urn:microsoft.com/office/officeart/2005/8/layout/process1"/>
    <dgm:cxn modelId="{E17D42FB-D161-43E2-93D5-19A236E30FB7}" type="presParOf" srcId="{886DBFED-2E7E-4AB8-AA4E-1280D04F67CD}" destId="{47792D96-A4C8-43F7-9EC9-F0881CD8D8B5}" srcOrd="2" destOrd="0" presId="urn:microsoft.com/office/officeart/2005/8/layout/process1"/>
    <dgm:cxn modelId="{449A8E4A-6BC2-49BD-8C72-4F1410FD295E}" type="presParOf" srcId="{886DBFED-2E7E-4AB8-AA4E-1280D04F67CD}" destId="{A93081AE-48E5-460E-A9B8-D28FE2A80FAB}" srcOrd="3" destOrd="0" presId="urn:microsoft.com/office/officeart/2005/8/layout/process1"/>
    <dgm:cxn modelId="{49893F0C-0A8B-4D66-967B-EF075BA1C9CE}" type="presParOf" srcId="{A93081AE-48E5-460E-A9B8-D28FE2A80FAB}" destId="{DCCA5E86-554A-4E36-9FF0-C03CB701A4AA}" srcOrd="0" destOrd="0" presId="urn:microsoft.com/office/officeart/2005/8/layout/process1"/>
    <dgm:cxn modelId="{4C99ACAA-6A59-4F13-958A-590545E25EE0}" type="presParOf" srcId="{886DBFED-2E7E-4AB8-AA4E-1280D04F67CD}" destId="{F7670CB5-EC49-4341-9D38-D70F400D70E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F0E24F-E000-4376-9171-507BB7353C13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1A5EAF-F06C-460B-858E-BF4369E3E59E}">
      <dgm:prSet phldrT="[Text]"/>
      <dgm:spPr/>
      <dgm:t>
        <a:bodyPr/>
        <a:lstStyle/>
        <a:p>
          <a:r>
            <a:rPr lang="en-US" dirty="0"/>
            <a:t>Tour the facility and observe operations</a:t>
          </a:r>
        </a:p>
      </dgm:t>
    </dgm:pt>
    <dgm:pt modelId="{B09FF7B4-0904-4040-B85A-F6D6C49DDBB3}" type="parTrans" cxnId="{6C808E50-E067-41F5-966E-08A03266E198}">
      <dgm:prSet/>
      <dgm:spPr/>
      <dgm:t>
        <a:bodyPr/>
        <a:lstStyle/>
        <a:p>
          <a:endParaRPr lang="en-US"/>
        </a:p>
      </dgm:t>
    </dgm:pt>
    <dgm:pt modelId="{DEEBD3AE-C9DF-43D3-8CA5-4F859FAAACC6}" type="sibTrans" cxnId="{6C808E50-E067-41F5-966E-08A03266E198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n-US" dirty="0"/>
        </a:p>
      </dgm:t>
    </dgm:pt>
    <dgm:pt modelId="{980F7990-847D-493A-9AEE-A3D0744EB61D}">
      <dgm:prSet phldrT="[Text]"/>
      <dgm:spPr/>
      <dgm:t>
        <a:bodyPr/>
        <a:lstStyle/>
        <a:p>
          <a:r>
            <a:rPr lang="en-US" dirty="0"/>
            <a:t>Identify opportunities and interview personnel</a:t>
          </a:r>
        </a:p>
      </dgm:t>
    </dgm:pt>
    <dgm:pt modelId="{C159EE00-AAE7-48E1-99F6-18C8FAD0CCB3}" type="parTrans" cxnId="{32175F4A-40DD-4F66-BBCB-53B9F42B2803}">
      <dgm:prSet/>
      <dgm:spPr/>
      <dgm:t>
        <a:bodyPr/>
        <a:lstStyle/>
        <a:p>
          <a:endParaRPr lang="en-US"/>
        </a:p>
      </dgm:t>
    </dgm:pt>
    <dgm:pt modelId="{1F725003-8CD1-4976-9C3A-D690366369B7}" type="sibTrans" cxnId="{32175F4A-40DD-4F66-BBCB-53B9F42B2803}">
      <dgm:prSet/>
      <dgm:spPr>
        <a:solidFill>
          <a:schemeClr val="accent3"/>
        </a:solidFill>
      </dgm:spPr>
      <dgm:t>
        <a:bodyPr/>
        <a:lstStyle/>
        <a:p>
          <a:endParaRPr lang="en-US" dirty="0"/>
        </a:p>
      </dgm:t>
    </dgm:pt>
    <dgm:pt modelId="{770AD1AE-9E48-420A-A7FD-3CD60D0D5E26}">
      <dgm:prSet phldrT="[Text]"/>
      <dgm:spPr/>
      <dgm:t>
        <a:bodyPr/>
        <a:lstStyle/>
        <a:p>
          <a:r>
            <a:rPr lang="en-US" dirty="0"/>
            <a:t>Gather data to evaluate and quantify opportunities</a:t>
          </a:r>
        </a:p>
      </dgm:t>
    </dgm:pt>
    <dgm:pt modelId="{99D7D455-BB50-4DAD-8ECE-450C66E5A2CE}" type="parTrans" cxnId="{896EDF6C-3183-48A0-9DBD-8FB6499402B0}">
      <dgm:prSet/>
      <dgm:spPr/>
      <dgm:t>
        <a:bodyPr/>
        <a:lstStyle/>
        <a:p>
          <a:endParaRPr lang="en-US"/>
        </a:p>
      </dgm:t>
    </dgm:pt>
    <dgm:pt modelId="{B22A0784-9E5E-4A69-AA3E-217743FDF75F}" type="sibTrans" cxnId="{896EDF6C-3183-48A0-9DBD-8FB6499402B0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en-US" dirty="0"/>
        </a:p>
      </dgm:t>
    </dgm:pt>
    <dgm:pt modelId="{54E5F16C-555F-4E00-BBA9-4426D014B481}">
      <dgm:prSet phldrT="[Text]"/>
      <dgm:spPr/>
      <dgm:t>
        <a:bodyPr/>
        <a:lstStyle/>
        <a:p>
          <a:r>
            <a:rPr lang="en-US" dirty="0"/>
            <a:t>Complete opportunity sheets for each opportunity</a:t>
          </a:r>
        </a:p>
      </dgm:t>
    </dgm:pt>
    <dgm:pt modelId="{69A425F8-FC01-4B5C-ADA9-2AA9B064D6F2}" type="parTrans" cxnId="{9E99B5C0-4D99-4937-9C07-0B75D1047101}">
      <dgm:prSet/>
      <dgm:spPr/>
      <dgm:t>
        <a:bodyPr/>
        <a:lstStyle/>
        <a:p>
          <a:endParaRPr lang="en-US"/>
        </a:p>
      </dgm:t>
    </dgm:pt>
    <dgm:pt modelId="{42ED1374-27D7-405E-8AF3-B76FF463F02C}" type="sibTrans" cxnId="{9E99B5C0-4D99-4937-9C07-0B75D1047101}">
      <dgm:prSet/>
      <dgm:spPr/>
      <dgm:t>
        <a:bodyPr/>
        <a:lstStyle/>
        <a:p>
          <a:endParaRPr lang="en-US" dirty="0"/>
        </a:p>
      </dgm:t>
    </dgm:pt>
    <dgm:pt modelId="{638F40A9-9D4A-40D1-B31F-7FCDA45572BC}" type="pres">
      <dgm:prSet presAssocID="{EFF0E24F-E000-4376-9171-507BB7353C13}" presName="cycle" presStyleCnt="0">
        <dgm:presLayoutVars>
          <dgm:dir/>
          <dgm:resizeHandles val="exact"/>
        </dgm:presLayoutVars>
      </dgm:prSet>
      <dgm:spPr/>
    </dgm:pt>
    <dgm:pt modelId="{A5EBC05A-0D83-49C6-AF6E-B055B24B0C10}" type="pres">
      <dgm:prSet presAssocID="{E41A5EAF-F06C-460B-858E-BF4369E3E59E}" presName="dummy" presStyleCnt="0"/>
      <dgm:spPr/>
    </dgm:pt>
    <dgm:pt modelId="{8355B30F-6C62-4817-863C-0EC7204C38CE}" type="pres">
      <dgm:prSet presAssocID="{E41A5EAF-F06C-460B-858E-BF4369E3E59E}" presName="node" presStyleLbl="revTx" presStyleIdx="0" presStyleCnt="4">
        <dgm:presLayoutVars>
          <dgm:bulletEnabled val="1"/>
        </dgm:presLayoutVars>
      </dgm:prSet>
      <dgm:spPr/>
    </dgm:pt>
    <dgm:pt modelId="{59C602DD-C4A9-4512-97F2-DE85B574EFF5}" type="pres">
      <dgm:prSet presAssocID="{DEEBD3AE-C9DF-43D3-8CA5-4F859FAAACC6}" presName="sibTrans" presStyleLbl="node1" presStyleIdx="0" presStyleCnt="4"/>
      <dgm:spPr/>
    </dgm:pt>
    <dgm:pt modelId="{68A77613-EBB5-45BE-81EC-8B8AC68DCB53}" type="pres">
      <dgm:prSet presAssocID="{980F7990-847D-493A-9AEE-A3D0744EB61D}" presName="dummy" presStyleCnt="0"/>
      <dgm:spPr/>
    </dgm:pt>
    <dgm:pt modelId="{A4844553-62A5-41BD-8401-2D30C31F04CE}" type="pres">
      <dgm:prSet presAssocID="{980F7990-847D-493A-9AEE-A3D0744EB61D}" presName="node" presStyleLbl="revTx" presStyleIdx="1" presStyleCnt="4">
        <dgm:presLayoutVars>
          <dgm:bulletEnabled val="1"/>
        </dgm:presLayoutVars>
      </dgm:prSet>
      <dgm:spPr/>
    </dgm:pt>
    <dgm:pt modelId="{06A500EF-2A3C-4BDC-9244-1FFC0231E2FC}" type="pres">
      <dgm:prSet presAssocID="{1F725003-8CD1-4976-9C3A-D690366369B7}" presName="sibTrans" presStyleLbl="node1" presStyleIdx="1" presStyleCnt="4"/>
      <dgm:spPr/>
    </dgm:pt>
    <dgm:pt modelId="{1EB8CBD2-8B9F-42C8-ABF3-0B514F530901}" type="pres">
      <dgm:prSet presAssocID="{770AD1AE-9E48-420A-A7FD-3CD60D0D5E26}" presName="dummy" presStyleCnt="0"/>
      <dgm:spPr/>
    </dgm:pt>
    <dgm:pt modelId="{DB01BCA0-4D4B-4D37-8D32-E961B8B199F3}" type="pres">
      <dgm:prSet presAssocID="{770AD1AE-9E48-420A-A7FD-3CD60D0D5E26}" presName="node" presStyleLbl="revTx" presStyleIdx="2" presStyleCnt="4">
        <dgm:presLayoutVars>
          <dgm:bulletEnabled val="1"/>
        </dgm:presLayoutVars>
      </dgm:prSet>
      <dgm:spPr/>
    </dgm:pt>
    <dgm:pt modelId="{18A9784B-2B4C-43E4-84EF-919439609689}" type="pres">
      <dgm:prSet presAssocID="{B22A0784-9E5E-4A69-AA3E-217743FDF75F}" presName="sibTrans" presStyleLbl="node1" presStyleIdx="2" presStyleCnt="4"/>
      <dgm:spPr/>
    </dgm:pt>
    <dgm:pt modelId="{A9183D24-4F06-4BC1-93E7-EB0A714CB1DD}" type="pres">
      <dgm:prSet presAssocID="{54E5F16C-555F-4E00-BBA9-4426D014B481}" presName="dummy" presStyleCnt="0"/>
      <dgm:spPr/>
    </dgm:pt>
    <dgm:pt modelId="{4710BF50-4560-4598-B8B9-F0CCE211928F}" type="pres">
      <dgm:prSet presAssocID="{54E5F16C-555F-4E00-BBA9-4426D014B481}" presName="node" presStyleLbl="revTx" presStyleIdx="3" presStyleCnt="4">
        <dgm:presLayoutVars>
          <dgm:bulletEnabled val="1"/>
        </dgm:presLayoutVars>
      </dgm:prSet>
      <dgm:spPr/>
    </dgm:pt>
    <dgm:pt modelId="{BBFC5F7B-1845-4BC6-A186-B2A499CE30FE}" type="pres">
      <dgm:prSet presAssocID="{42ED1374-27D7-405E-8AF3-B76FF463F02C}" presName="sibTrans" presStyleLbl="node1" presStyleIdx="3" presStyleCnt="4"/>
      <dgm:spPr/>
    </dgm:pt>
  </dgm:ptLst>
  <dgm:cxnLst>
    <dgm:cxn modelId="{FFB48D08-00D9-4A64-B6C7-0BB41FD9696B}" type="presOf" srcId="{42ED1374-27D7-405E-8AF3-B76FF463F02C}" destId="{BBFC5F7B-1845-4BC6-A186-B2A499CE30FE}" srcOrd="0" destOrd="0" presId="urn:microsoft.com/office/officeart/2005/8/layout/cycle1"/>
    <dgm:cxn modelId="{8B90FA3D-2F25-41B0-A63C-65D6AA240A86}" type="presOf" srcId="{1F725003-8CD1-4976-9C3A-D690366369B7}" destId="{06A500EF-2A3C-4BDC-9244-1FFC0231E2FC}" srcOrd="0" destOrd="0" presId="urn:microsoft.com/office/officeart/2005/8/layout/cycle1"/>
    <dgm:cxn modelId="{32175F4A-40DD-4F66-BBCB-53B9F42B2803}" srcId="{EFF0E24F-E000-4376-9171-507BB7353C13}" destId="{980F7990-847D-493A-9AEE-A3D0744EB61D}" srcOrd="1" destOrd="0" parTransId="{C159EE00-AAE7-48E1-99F6-18C8FAD0CCB3}" sibTransId="{1F725003-8CD1-4976-9C3A-D690366369B7}"/>
    <dgm:cxn modelId="{6C808E50-E067-41F5-966E-08A03266E198}" srcId="{EFF0E24F-E000-4376-9171-507BB7353C13}" destId="{E41A5EAF-F06C-460B-858E-BF4369E3E59E}" srcOrd="0" destOrd="0" parTransId="{B09FF7B4-0904-4040-B85A-F6D6C49DDBB3}" sibTransId="{DEEBD3AE-C9DF-43D3-8CA5-4F859FAAACC6}"/>
    <dgm:cxn modelId="{896EDF6C-3183-48A0-9DBD-8FB6499402B0}" srcId="{EFF0E24F-E000-4376-9171-507BB7353C13}" destId="{770AD1AE-9E48-420A-A7FD-3CD60D0D5E26}" srcOrd="2" destOrd="0" parTransId="{99D7D455-BB50-4DAD-8ECE-450C66E5A2CE}" sibTransId="{B22A0784-9E5E-4A69-AA3E-217743FDF75F}"/>
    <dgm:cxn modelId="{CC1EFA71-551B-4CA5-920A-7A1C663494AE}" type="presOf" srcId="{B22A0784-9E5E-4A69-AA3E-217743FDF75F}" destId="{18A9784B-2B4C-43E4-84EF-919439609689}" srcOrd="0" destOrd="0" presId="urn:microsoft.com/office/officeart/2005/8/layout/cycle1"/>
    <dgm:cxn modelId="{B842E57B-CDA9-4EBA-8506-68D8DE26F5CA}" type="presOf" srcId="{DEEBD3AE-C9DF-43D3-8CA5-4F859FAAACC6}" destId="{59C602DD-C4A9-4512-97F2-DE85B574EFF5}" srcOrd="0" destOrd="0" presId="urn:microsoft.com/office/officeart/2005/8/layout/cycle1"/>
    <dgm:cxn modelId="{AB135B7C-03BB-414C-AE25-65273164E0F0}" type="presOf" srcId="{EFF0E24F-E000-4376-9171-507BB7353C13}" destId="{638F40A9-9D4A-40D1-B31F-7FCDA45572BC}" srcOrd="0" destOrd="0" presId="urn:microsoft.com/office/officeart/2005/8/layout/cycle1"/>
    <dgm:cxn modelId="{F55B868E-B77C-475C-A475-F15BB102C539}" type="presOf" srcId="{770AD1AE-9E48-420A-A7FD-3CD60D0D5E26}" destId="{DB01BCA0-4D4B-4D37-8D32-E961B8B199F3}" srcOrd="0" destOrd="0" presId="urn:microsoft.com/office/officeart/2005/8/layout/cycle1"/>
    <dgm:cxn modelId="{280C5A9E-C3A0-47A4-A45A-F07F0CA5A799}" type="presOf" srcId="{54E5F16C-555F-4E00-BBA9-4426D014B481}" destId="{4710BF50-4560-4598-B8B9-F0CCE211928F}" srcOrd="0" destOrd="0" presId="urn:microsoft.com/office/officeart/2005/8/layout/cycle1"/>
    <dgm:cxn modelId="{9E99B5C0-4D99-4937-9C07-0B75D1047101}" srcId="{EFF0E24F-E000-4376-9171-507BB7353C13}" destId="{54E5F16C-555F-4E00-BBA9-4426D014B481}" srcOrd="3" destOrd="0" parTransId="{69A425F8-FC01-4B5C-ADA9-2AA9B064D6F2}" sibTransId="{42ED1374-27D7-405E-8AF3-B76FF463F02C}"/>
    <dgm:cxn modelId="{E0D2A5D9-7C5B-4C26-BD32-173B4BAA0E45}" type="presOf" srcId="{980F7990-847D-493A-9AEE-A3D0744EB61D}" destId="{A4844553-62A5-41BD-8401-2D30C31F04CE}" srcOrd="0" destOrd="0" presId="urn:microsoft.com/office/officeart/2005/8/layout/cycle1"/>
    <dgm:cxn modelId="{E24CEBDE-928B-4E23-982C-6E2572D636AF}" type="presOf" srcId="{E41A5EAF-F06C-460B-858E-BF4369E3E59E}" destId="{8355B30F-6C62-4817-863C-0EC7204C38CE}" srcOrd="0" destOrd="0" presId="urn:microsoft.com/office/officeart/2005/8/layout/cycle1"/>
    <dgm:cxn modelId="{678DA018-C2DB-4FC4-9AF3-CDEE49A9F98C}" type="presParOf" srcId="{638F40A9-9D4A-40D1-B31F-7FCDA45572BC}" destId="{A5EBC05A-0D83-49C6-AF6E-B055B24B0C10}" srcOrd="0" destOrd="0" presId="urn:microsoft.com/office/officeart/2005/8/layout/cycle1"/>
    <dgm:cxn modelId="{533961E5-F85E-4900-B9C6-9F092E628655}" type="presParOf" srcId="{638F40A9-9D4A-40D1-B31F-7FCDA45572BC}" destId="{8355B30F-6C62-4817-863C-0EC7204C38CE}" srcOrd="1" destOrd="0" presId="urn:microsoft.com/office/officeart/2005/8/layout/cycle1"/>
    <dgm:cxn modelId="{02275B43-D07E-45E6-94CD-53DA8F8F322B}" type="presParOf" srcId="{638F40A9-9D4A-40D1-B31F-7FCDA45572BC}" destId="{59C602DD-C4A9-4512-97F2-DE85B574EFF5}" srcOrd="2" destOrd="0" presId="urn:microsoft.com/office/officeart/2005/8/layout/cycle1"/>
    <dgm:cxn modelId="{60A4937C-4A51-40A5-B351-15D0000BA0EE}" type="presParOf" srcId="{638F40A9-9D4A-40D1-B31F-7FCDA45572BC}" destId="{68A77613-EBB5-45BE-81EC-8B8AC68DCB53}" srcOrd="3" destOrd="0" presId="urn:microsoft.com/office/officeart/2005/8/layout/cycle1"/>
    <dgm:cxn modelId="{2342A2ED-DA61-45A1-B6AE-ECFAE169E6DB}" type="presParOf" srcId="{638F40A9-9D4A-40D1-B31F-7FCDA45572BC}" destId="{A4844553-62A5-41BD-8401-2D30C31F04CE}" srcOrd="4" destOrd="0" presId="urn:microsoft.com/office/officeart/2005/8/layout/cycle1"/>
    <dgm:cxn modelId="{D272946E-D72A-45C2-96F0-87316EB1D08C}" type="presParOf" srcId="{638F40A9-9D4A-40D1-B31F-7FCDA45572BC}" destId="{06A500EF-2A3C-4BDC-9244-1FFC0231E2FC}" srcOrd="5" destOrd="0" presId="urn:microsoft.com/office/officeart/2005/8/layout/cycle1"/>
    <dgm:cxn modelId="{79AFF9A5-CC0B-432C-B9F0-DD1670B28BCE}" type="presParOf" srcId="{638F40A9-9D4A-40D1-B31F-7FCDA45572BC}" destId="{1EB8CBD2-8B9F-42C8-ABF3-0B514F530901}" srcOrd="6" destOrd="0" presId="urn:microsoft.com/office/officeart/2005/8/layout/cycle1"/>
    <dgm:cxn modelId="{4EDA7A1A-C72F-4317-9112-1BC3B741C5C5}" type="presParOf" srcId="{638F40A9-9D4A-40D1-B31F-7FCDA45572BC}" destId="{DB01BCA0-4D4B-4D37-8D32-E961B8B199F3}" srcOrd="7" destOrd="0" presId="urn:microsoft.com/office/officeart/2005/8/layout/cycle1"/>
    <dgm:cxn modelId="{EF3CCF88-4193-46BE-A0BC-67D9B737A436}" type="presParOf" srcId="{638F40A9-9D4A-40D1-B31F-7FCDA45572BC}" destId="{18A9784B-2B4C-43E4-84EF-919439609689}" srcOrd="8" destOrd="0" presId="urn:microsoft.com/office/officeart/2005/8/layout/cycle1"/>
    <dgm:cxn modelId="{A981D7ED-E057-459B-870A-6342F7D1AFDF}" type="presParOf" srcId="{638F40A9-9D4A-40D1-B31F-7FCDA45572BC}" destId="{A9183D24-4F06-4BC1-93E7-EB0A714CB1DD}" srcOrd="9" destOrd="0" presId="urn:microsoft.com/office/officeart/2005/8/layout/cycle1"/>
    <dgm:cxn modelId="{7C53061A-CDA4-4303-9237-00DC87BE9DD2}" type="presParOf" srcId="{638F40A9-9D4A-40D1-B31F-7FCDA45572BC}" destId="{4710BF50-4560-4598-B8B9-F0CCE211928F}" srcOrd="10" destOrd="0" presId="urn:microsoft.com/office/officeart/2005/8/layout/cycle1"/>
    <dgm:cxn modelId="{E8419F43-D58B-4528-90D1-9E3B9540A272}" type="presParOf" srcId="{638F40A9-9D4A-40D1-B31F-7FCDA45572BC}" destId="{BBFC5F7B-1845-4BC6-A186-B2A499CE30FE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FF0E24F-E000-4376-9171-507BB7353C13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1A5EAF-F06C-460B-858E-BF4369E3E59E}">
      <dgm:prSet phldrT="[Text]"/>
      <dgm:spPr/>
      <dgm:t>
        <a:bodyPr/>
        <a:lstStyle/>
        <a:p>
          <a:r>
            <a:rPr lang="en-US" dirty="0"/>
            <a:t>Tour the facility and observe operations</a:t>
          </a:r>
        </a:p>
      </dgm:t>
    </dgm:pt>
    <dgm:pt modelId="{B09FF7B4-0904-4040-B85A-F6D6C49DDBB3}" type="parTrans" cxnId="{6C808E50-E067-41F5-966E-08A03266E198}">
      <dgm:prSet/>
      <dgm:spPr/>
      <dgm:t>
        <a:bodyPr/>
        <a:lstStyle/>
        <a:p>
          <a:endParaRPr lang="en-US"/>
        </a:p>
      </dgm:t>
    </dgm:pt>
    <dgm:pt modelId="{DEEBD3AE-C9DF-43D3-8CA5-4F859FAAACC6}" type="sibTrans" cxnId="{6C808E50-E067-41F5-966E-08A03266E198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n-US" dirty="0"/>
        </a:p>
      </dgm:t>
    </dgm:pt>
    <dgm:pt modelId="{980F7990-847D-493A-9AEE-A3D0744EB61D}">
      <dgm:prSet phldrT="[Text]"/>
      <dgm:spPr/>
      <dgm:t>
        <a:bodyPr/>
        <a:lstStyle/>
        <a:p>
          <a:r>
            <a:rPr lang="en-US" dirty="0"/>
            <a:t>Identify opportunities and interview personnel</a:t>
          </a:r>
        </a:p>
      </dgm:t>
    </dgm:pt>
    <dgm:pt modelId="{C159EE00-AAE7-48E1-99F6-18C8FAD0CCB3}" type="parTrans" cxnId="{32175F4A-40DD-4F66-BBCB-53B9F42B2803}">
      <dgm:prSet/>
      <dgm:spPr/>
      <dgm:t>
        <a:bodyPr/>
        <a:lstStyle/>
        <a:p>
          <a:endParaRPr lang="en-US"/>
        </a:p>
      </dgm:t>
    </dgm:pt>
    <dgm:pt modelId="{1F725003-8CD1-4976-9C3A-D690366369B7}" type="sibTrans" cxnId="{32175F4A-40DD-4F66-BBCB-53B9F42B2803}">
      <dgm:prSet/>
      <dgm:spPr>
        <a:solidFill>
          <a:schemeClr val="accent3"/>
        </a:solidFill>
      </dgm:spPr>
      <dgm:t>
        <a:bodyPr/>
        <a:lstStyle/>
        <a:p>
          <a:endParaRPr lang="en-US" dirty="0"/>
        </a:p>
      </dgm:t>
    </dgm:pt>
    <dgm:pt modelId="{770AD1AE-9E48-420A-A7FD-3CD60D0D5E26}">
      <dgm:prSet phldrT="[Text]"/>
      <dgm:spPr/>
      <dgm:t>
        <a:bodyPr/>
        <a:lstStyle/>
        <a:p>
          <a:r>
            <a:rPr lang="en-US" dirty="0"/>
            <a:t>Gather data to evaluate and quantify opportunities</a:t>
          </a:r>
        </a:p>
      </dgm:t>
    </dgm:pt>
    <dgm:pt modelId="{99D7D455-BB50-4DAD-8ECE-450C66E5A2CE}" type="parTrans" cxnId="{896EDF6C-3183-48A0-9DBD-8FB6499402B0}">
      <dgm:prSet/>
      <dgm:spPr/>
      <dgm:t>
        <a:bodyPr/>
        <a:lstStyle/>
        <a:p>
          <a:endParaRPr lang="en-US"/>
        </a:p>
      </dgm:t>
    </dgm:pt>
    <dgm:pt modelId="{B22A0784-9E5E-4A69-AA3E-217743FDF75F}" type="sibTrans" cxnId="{896EDF6C-3183-48A0-9DBD-8FB6499402B0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en-US" dirty="0"/>
        </a:p>
      </dgm:t>
    </dgm:pt>
    <dgm:pt modelId="{54E5F16C-555F-4E00-BBA9-4426D014B481}">
      <dgm:prSet phldrT="[Text]"/>
      <dgm:spPr/>
      <dgm:t>
        <a:bodyPr/>
        <a:lstStyle/>
        <a:p>
          <a:r>
            <a:rPr lang="en-US" dirty="0"/>
            <a:t>Complete opportunity sheets for each opportunity</a:t>
          </a:r>
        </a:p>
      </dgm:t>
    </dgm:pt>
    <dgm:pt modelId="{69A425F8-FC01-4B5C-ADA9-2AA9B064D6F2}" type="parTrans" cxnId="{9E99B5C0-4D99-4937-9C07-0B75D1047101}">
      <dgm:prSet/>
      <dgm:spPr/>
      <dgm:t>
        <a:bodyPr/>
        <a:lstStyle/>
        <a:p>
          <a:endParaRPr lang="en-US"/>
        </a:p>
      </dgm:t>
    </dgm:pt>
    <dgm:pt modelId="{42ED1374-27D7-405E-8AF3-B76FF463F02C}" type="sibTrans" cxnId="{9E99B5C0-4D99-4937-9C07-0B75D1047101}">
      <dgm:prSet/>
      <dgm:spPr/>
      <dgm:t>
        <a:bodyPr/>
        <a:lstStyle/>
        <a:p>
          <a:endParaRPr lang="en-US" dirty="0"/>
        </a:p>
      </dgm:t>
    </dgm:pt>
    <dgm:pt modelId="{638F40A9-9D4A-40D1-B31F-7FCDA45572BC}" type="pres">
      <dgm:prSet presAssocID="{EFF0E24F-E000-4376-9171-507BB7353C13}" presName="cycle" presStyleCnt="0">
        <dgm:presLayoutVars>
          <dgm:dir/>
          <dgm:resizeHandles val="exact"/>
        </dgm:presLayoutVars>
      </dgm:prSet>
      <dgm:spPr/>
    </dgm:pt>
    <dgm:pt modelId="{A5EBC05A-0D83-49C6-AF6E-B055B24B0C10}" type="pres">
      <dgm:prSet presAssocID="{E41A5EAF-F06C-460B-858E-BF4369E3E59E}" presName="dummy" presStyleCnt="0"/>
      <dgm:spPr/>
    </dgm:pt>
    <dgm:pt modelId="{8355B30F-6C62-4817-863C-0EC7204C38CE}" type="pres">
      <dgm:prSet presAssocID="{E41A5EAF-F06C-460B-858E-BF4369E3E59E}" presName="node" presStyleLbl="revTx" presStyleIdx="0" presStyleCnt="4">
        <dgm:presLayoutVars>
          <dgm:bulletEnabled val="1"/>
        </dgm:presLayoutVars>
      </dgm:prSet>
      <dgm:spPr/>
    </dgm:pt>
    <dgm:pt modelId="{59C602DD-C4A9-4512-97F2-DE85B574EFF5}" type="pres">
      <dgm:prSet presAssocID="{DEEBD3AE-C9DF-43D3-8CA5-4F859FAAACC6}" presName="sibTrans" presStyleLbl="node1" presStyleIdx="0" presStyleCnt="4"/>
      <dgm:spPr/>
    </dgm:pt>
    <dgm:pt modelId="{68A77613-EBB5-45BE-81EC-8B8AC68DCB53}" type="pres">
      <dgm:prSet presAssocID="{980F7990-847D-493A-9AEE-A3D0744EB61D}" presName="dummy" presStyleCnt="0"/>
      <dgm:spPr/>
    </dgm:pt>
    <dgm:pt modelId="{A4844553-62A5-41BD-8401-2D30C31F04CE}" type="pres">
      <dgm:prSet presAssocID="{980F7990-847D-493A-9AEE-A3D0744EB61D}" presName="node" presStyleLbl="revTx" presStyleIdx="1" presStyleCnt="4">
        <dgm:presLayoutVars>
          <dgm:bulletEnabled val="1"/>
        </dgm:presLayoutVars>
      </dgm:prSet>
      <dgm:spPr/>
    </dgm:pt>
    <dgm:pt modelId="{06A500EF-2A3C-4BDC-9244-1FFC0231E2FC}" type="pres">
      <dgm:prSet presAssocID="{1F725003-8CD1-4976-9C3A-D690366369B7}" presName="sibTrans" presStyleLbl="node1" presStyleIdx="1" presStyleCnt="4"/>
      <dgm:spPr/>
    </dgm:pt>
    <dgm:pt modelId="{1EB8CBD2-8B9F-42C8-ABF3-0B514F530901}" type="pres">
      <dgm:prSet presAssocID="{770AD1AE-9E48-420A-A7FD-3CD60D0D5E26}" presName="dummy" presStyleCnt="0"/>
      <dgm:spPr/>
    </dgm:pt>
    <dgm:pt modelId="{DB01BCA0-4D4B-4D37-8D32-E961B8B199F3}" type="pres">
      <dgm:prSet presAssocID="{770AD1AE-9E48-420A-A7FD-3CD60D0D5E26}" presName="node" presStyleLbl="revTx" presStyleIdx="2" presStyleCnt="4">
        <dgm:presLayoutVars>
          <dgm:bulletEnabled val="1"/>
        </dgm:presLayoutVars>
      </dgm:prSet>
      <dgm:spPr/>
    </dgm:pt>
    <dgm:pt modelId="{18A9784B-2B4C-43E4-84EF-919439609689}" type="pres">
      <dgm:prSet presAssocID="{B22A0784-9E5E-4A69-AA3E-217743FDF75F}" presName="sibTrans" presStyleLbl="node1" presStyleIdx="2" presStyleCnt="4"/>
      <dgm:spPr/>
    </dgm:pt>
    <dgm:pt modelId="{A9183D24-4F06-4BC1-93E7-EB0A714CB1DD}" type="pres">
      <dgm:prSet presAssocID="{54E5F16C-555F-4E00-BBA9-4426D014B481}" presName="dummy" presStyleCnt="0"/>
      <dgm:spPr/>
    </dgm:pt>
    <dgm:pt modelId="{4710BF50-4560-4598-B8B9-F0CCE211928F}" type="pres">
      <dgm:prSet presAssocID="{54E5F16C-555F-4E00-BBA9-4426D014B481}" presName="node" presStyleLbl="revTx" presStyleIdx="3" presStyleCnt="4">
        <dgm:presLayoutVars>
          <dgm:bulletEnabled val="1"/>
        </dgm:presLayoutVars>
      </dgm:prSet>
      <dgm:spPr/>
    </dgm:pt>
    <dgm:pt modelId="{BBFC5F7B-1845-4BC6-A186-B2A499CE30FE}" type="pres">
      <dgm:prSet presAssocID="{42ED1374-27D7-405E-8AF3-B76FF463F02C}" presName="sibTrans" presStyleLbl="node1" presStyleIdx="3" presStyleCnt="4"/>
      <dgm:spPr/>
    </dgm:pt>
  </dgm:ptLst>
  <dgm:cxnLst>
    <dgm:cxn modelId="{869CE628-A19B-4B24-B582-07F38E87F050}" type="presOf" srcId="{1F725003-8CD1-4976-9C3A-D690366369B7}" destId="{06A500EF-2A3C-4BDC-9244-1FFC0231E2FC}" srcOrd="0" destOrd="0" presId="urn:microsoft.com/office/officeart/2005/8/layout/cycle1"/>
    <dgm:cxn modelId="{32175F4A-40DD-4F66-BBCB-53B9F42B2803}" srcId="{EFF0E24F-E000-4376-9171-507BB7353C13}" destId="{980F7990-847D-493A-9AEE-A3D0744EB61D}" srcOrd="1" destOrd="0" parTransId="{C159EE00-AAE7-48E1-99F6-18C8FAD0CCB3}" sibTransId="{1F725003-8CD1-4976-9C3A-D690366369B7}"/>
    <dgm:cxn modelId="{6C808E50-E067-41F5-966E-08A03266E198}" srcId="{EFF0E24F-E000-4376-9171-507BB7353C13}" destId="{E41A5EAF-F06C-460B-858E-BF4369E3E59E}" srcOrd="0" destOrd="0" parTransId="{B09FF7B4-0904-4040-B85A-F6D6C49DDBB3}" sibTransId="{DEEBD3AE-C9DF-43D3-8CA5-4F859FAAACC6}"/>
    <dgm:cxn modelId="{896EDF6C-3183-48A0-9DBD-8FB6499402B0}" srcId="{EFF0E24F-E000-4376-9171-507BB7353C13}" destId="{770AD1AE-9E48-420A-A7FD-3CD60D0D5E26}" srcOrd="2" destOrd="0" parTransId="{99D7D455-BB50-4DAD-8ECE-450C66E5A2CE}" sibTransId="{B22A0784-9E5E-4A69-AA3E-217743FDF75F}"/>
    <dgm:cxn modelId="{5A875A83-3E15-4222-9859-F7E4A17F1075}" type="presOf" srcId="{770AD1AE-9E48-420A-A7FD-3CD60D0D5E26}" destId="{DB01BCA0-4D4B-4D37-8D32-E961B8B199F3}" srcOrd="0" destOrd="0" presId="urn:microsoft.com/office/officeart/2005/8/layout/cycle1"/>
    <dgm:cxn modelId="{F4BFF78A-8AA7-4240-AA03-38F7107DC83A}" type="presOf" srcId="{B22A0784-9E5E-4A69-AA3E-217743FDF75F}" destId="{18A9784B-2B4C-43E4-84EF-919439609689}" srcOrd="0" destOrd="0" presId="urn:microsoft.com/office/officeart/2005/8/layout/cycle1"/>
    <dgm:cxn modelId="{CFC26898-8634-4A8E-8074-FE203057EB60}" type="presOf" srcId="{DEEBD3AE-C9DF-43D3-8CA5-4F859FAAACC6}" destId="{59C602DD-C4A9-4512-97F2-DE85B574EFF5}" srcOrd="0" destOrd="0" presId="urn:microsoft.com/office/officeart/2005/8/layout/cycle1"/>
    <dgm:cxn modelId="{CFD5C798-E7DE-482B-BDE9-56E351F04D07}" type="presOf" srcId="{42ED1374-27D7-405E-8AF3-B76FF463F02C}" destId="{BBFC5F7B-1845-4BC6-A186-B2A499CE30FE}" srcOrd="0" destOrd="0" presId="urn:microsoft.com/office/officeart/2005/8/layout/cycle1"/>
    <dgm:cxn modelId="{A8C552A1-207D-4BC4-8181-C239C6755C3A}" type="presOf" srcId="{980F7990-847D-493A-9AEE-A3D0744EB61D}" destId="{A4844553-62A5-41BD-8401-2D30C31F04CE}" srcOrd="0" destOrd="0" presId="urn:microsoft.com/office/officeart/2005/8/layout/cycle1"/>
    <dgm:cxn modelId="{9E99B5C0-4D99-4937-9C07-0B75D1047101}" srcId="{EFF0E24F-E000-4376-9171-507BB7353C13}" destId="{54E5F16C-555F-4E00-BBA9-4426D014B481}" srcOrd="3" destOrd="0" parTransId="{69A425F8-FC01-4B5C-ADA9-2AA9B064D6F2}" sibTransId="{42ED1374-27D7-405E-8AF3-B76FF463F02C}"/>
    <dgm:cxn modelId="{900162D2-4981-4A8B-A638-6BEA2229363A}" type="presOf" srcId="{EFF0E24F-E000-4376-9171-507BB7353C13}" destId="{638F40A9-9D4A-40D1-B31F-7FCDA45572BC}" srcOrd="0" destOrd="0" presId="urn:microsoft.com/office/officeart/2005/8/layout/cycle1"/>
    <dgm:cxn modelId="{E8F361DD-FF74-4B8E-B7B4-EB54594CF1E2}" type="presOf" srcId="{54E5F16C-555F-4E00-BBA9-4426D014B481}" destId="{4710BF50-4560-4598-B8B9-F0CCE211928F}" srcOrd="0" destOrd="0" presId="urn:microsoft.com/office/officeart/2005/8/layout/cycle1"/>
    <dgm:cxn modelId="{1204ADFC-57D7-4B9A-B1D4-410D562ECCFB}" type="presOf" srcId="{E41A5EAF-F06C-460B-858E-BF4369E3E59E}" destId="{8355B30F-6C62-4817-863C-0EC7204C38CE}" srcOrd="0" destOrd="0" presId="urn:microsoft.com/office/officeart/2005/8/layout/cycle1"/>
    <dgm:cxn modelId="{93C61356-9D60-4A5B-9A8B-197AAC5FAACF}" type="presParOf" srcId="{638F40A9-9D4A-40D1-B31F-7FCDA45572BC}" destId="{A5EBC05A-0D83-49C6-AF6E-B055B24B0C10}" srcOrd="0" destOrd="0" presId="urn:microsoft.com/office/officeart/2005/8/layout/cycle1"/>
    <dgm:cxn modelId="{6DB292DF-51A9-4062-869C-CE3D8D38C235}" type="presParOf" srcId="{638F40A9-9D4A-40D1-B31F-7FCDA45572BC}" destId="{8355B30F-6C62-4817-863C-0EC7204C38CE}" srcOrd="1" destOrd="0" presId="urn:microsoft.com/office/officeart/2005/8/layout/cycle1"/>
    <dgm:cxn modelId="{DA56C264-B519-44EF-9EFF-6D6D36BC84AF}" type="presParOf" srcId="{638F40A9-9D4A-40D1-B31F-7FCDA45572BC}" destId="{59C602DD-C4A9-4512-97F2-DE85B574EFF5}" srcOrd="2" destOrd="0" presId="urn:microsoft.com/office/officeart/2005/8/layout/cycle1"/>
    <dgm:cxn modelId="{9A8C90E4-6126-4A9D-B0D9-7DFAF030C4CC}" type="presParOf" srcId="{638F40A9-9D4A-40D1-B31F-7FCDA45572BC}" destId="{68A77613-EBB5-45BE-81EC-8B8AC68DCB53}" srcOrd="3" destOrd="0" presId="urn:microsoft.com/office/officeart/2005/8/layout/cycle1"/>
    <dgm:cxn modelId="{D29DC6F8-719E-44EE-B417-DBAEB6D942BA}" type="presParOf" srcId="{638F40A9-9D4A-40D1-B31F-7FCDA45572BC}" destId="{A4844553-62A5-41BD-8401-2D30C31F04CE}" srcOrd="4" destOrd="0" presId="urn:microsoft.com/office/officeart/2005/8/layout/cycle1"/>
    <dgm:cxn modelId="{51BED758-26AE-4F47-A19A-135CC241776E}" type="presParOf" srcId="{638F40A9-9D4A-40D1-B31F-7FCDA45572BC}" destId="{06A500EF-2A3C-4BDC-9244-1FFC0231E2FC}" srcOrd="5" destOrd="0" presId="urn:microsoft.com/office/officeart/2005/8/layout/cycle1"/>
    <dgm:cxn modelId="{0ECCC32E-82A0-4F43-90B8-DFA2E960ECDB}" type="presParOf" srcId="{638F40A9-9D4A-40D1-B31F-7FCDA45572BC}" destId="{1EB8CBD2-8B9F-42C8-ABF3-0B514F530901}" srcOrd="6" destOrd="0" presId="urn:microsoft.com/office/officeart/2005/8/layout/cycle1"/>
    <dgm:cxn modelId="{24FE8D8C-9FB7-4BD2-9C46-0B7650DBC19F}" type="presParOf" srcId="{638F40A9-9D4A-40D1-B31F-7FCDA45572BC}" destId="{DB01BCA0-4D4B-4D37-8D32-E961B8B199F3}" srcOrd="7" destOrd="0" presId="urn:microsoft.com/office/officeart/2005/8/layout/cycle1"/>
    <dgm:cxn modelId="{4BCF6952-99F9-4273-B52D-F7DC806A2EA3}" type="presParOf" srcId="{638F40A9-9D4A-40D1-B31F-7FCDA45572BC}" destId="{18A9784B-2B4C-43E4-84EF-919439609689}" srcOrd="8" destOrd="0" presId="urn:microsoft.com/office/officeart/2005/8/layout/cycle1"/>
    <dgm:cxn modelId="{09ABFC60-C9C6-492C-A433-9EFE8A969F21}" type="presParOf" srcId="{638F40A9-9D4A-40D1-B31F-7FCDA45572BC}" destId="{A9183D24-4F06-4BC1-93E7-EB0A714CB1DD}" srcOrd="9" destOrd="0" presId="urn:microsoft.com/office/officeart/2005/8/layout/cycle1"/>
    <dgm:cxn modelId="{489E995E-9271-44B6-83F1-DE2E4AE91475}" type="presParOf" srcId="{638F40A9-9D4A-40D1-B31F-7FCDA45572BC}" destId="{4710BF50-4560-4598-B8B9-F0CCE211928F}" srcOrd="10" destOrd="0" presId="urn:microsoft.com/office/officeart/2005/8/layout/cycle1"/>
    <dgm:cxn modelId="{3A3A9C10-5924-4436-A107-D944DDC21376}" type="presParOf" srcId="{638F40A9-9D4A-40D1-B31F-7FCDA45572BC}" destId="{BBFC5F7B-1845-4BC6-A186-B2A499CE30FE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97919C-BAAB-4D8F-8CDC-FDB9E47A653A}">
      <dsp:nvSpPr>
        <dsp:cNvPr id="0" name=""/>
        <dsp:cNvSpPr/>
      </dsp:nvSpPr>
      <dsp:spPr>
        <a:xfrm>
          <a:off x="291555" y="5734"/>
          <a:ext cx="2096731" cy="209673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Treasure Hunts </a:t>
          </a:r>
        </a:p>
      </dsp:txBody>
      <dsp:txXfrm>
        <a:off x="584342" y="252984"/>
        <a:ext cx="1208926" cy="1602232"/>
      </dsp:txXfrm>
    </dsp:sp>
    <dsp:sp modelId="{CE491F5C-E7B1-49DF-B284-525F9FD3F4FB}">
      <dsp:nvSpPr>
        <dsp:cNvPr id="0" name=""/>
        <dsp:cNvSpPr/>
      </dsp:nvSpPr>
      <dsp:spPr>
        <a:xfrm>
          <a:off x="1802713" y="5734"/>
          <a:ext cx="2096731" cy="209673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Assessment</a:t>
          </a:r>
        </a:p>
      </dsp:txBody>
      <dsp:txXfrm>
        <a:off x="2397731" y="252984"/>
        <a:ext cx="1208926" cy="16022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B541BD-84A5-4027-B59F-99AB3A23145C}">
      <dsp:nvSpPr>
        <dsp:cNvPr id="0" name=""/>
        <dsp:cNvSpPr/>
      </dsp:nvSpPr>
      <dsp:spPr>
        <a:xfrm>
          <a:off x="1205" y="163457"/>
          <a:ext cx="1468710" cy="5874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No Cost</a:t>
          </a:r>
        </a:p>
      </dsp:txBody>
      <dsp:txXfrm>
        <a:off x="294947" y="163457"/>
        <a:ext cx="881226" cy="587484"/>
      </dsp:txXfrm>
    </dsp:sp>
    <dsp:sp modelId="{50302CFD-402F-4B48-A587-7C1473B5638B}">
      <dsp:nvSpPr>
        <dsp:cNvPr id="0" name=""/>
        <dsp:cNvSpPr/>
      </dsp:nvSpPr>
      <dsp:spPr>
        <a:xfrm>
          <a:off x="1323044" y="163457"/>
          <a:ext cx="1468710" cy="5874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Low Cost</a:t>
          </a:r>
        </a:p>
      </dsp:txBody>
      <dsp:txXfrm>
        <a:off x="1616786" y="163457"/>
        <a:ext cx="881226" cy="587484"/>
      </dsp:txXfrm>
    </dsp:sp>
    <dsp:sp modelId="{96E4517A-4C0C-49FF-88B3-8B5F05161DE7}">
      <dsp:nvSpPr>
        <dsp:cNvPr id="0" name=""/>
        <dsp:cNvSpPr/>
      </dsp:nvSpPr>
      <dsp:spPr>
        <a:xfrm>
          <a:off x="2644884" y="163457"/>
          <a:ext cx="1468710" cy="5874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Capital</a:t>
          </a:r>
        </a:p>
      </dsp:txBody>
      <dsp:txXfrm>
        <a:off x="2938626" y="163457"/>
        <a:ext cx="881226" cy="5874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89692-C509-4F47-9FEA-5F143E26B162}">
      <dsp:nvSpPr>
        <dsp:cNvPr id="0" name=""/>
        <dsp:cNvSpPr/>
      </dsp:nvSpPr>
      <dsp:spPr>
        <a:xfrm>
          <a:off x="7233" y="1778724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Assemble with your teams</a:t>
          </a:r>
        </a:p>
      </dsp:txBody>
      <dsp:txXfrm>
        <a:off x="45225" y="1816716"/>
        <a:ext cx="2085893" cy="1221142"/>
      </dsp:txXfrm>
    </dsp:sp>
    <dsp:sp modelId="{89D96E57-73F5-41C2-BCBF-DF98A2212958}">
      <dsp:nvSpPr>
        <dsp:cNvPr id="0" name=""/>
        <dsp:cNvSpPr/>
      </dsp:nvSpPr>
      <dsp:spPr>
        <a:xfrm>
          <a:off x="2385298" y="2159214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385298" y="2266443"/>
        <a:ext cx="320822" cy="321687"/>
      </dsp:txXfrm>
    </dsp:sp>
    <dsp:sp modelId="{47792D96-A4C8-43F7-9EC9-F0881CD8D8B5}">
      <dsp:nvSpPr>
        <dsp:cNvPr id="0" name=""/>
        <dsp:cNvSpPr/>
      </dsp:nvSpPr>
      <dsp:spPr>
        <a:xfrm>
          <a:off x="3033861" y="1778724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Facility walk through for each team to generate ideas</a:t>
          </a:r>
        </a:p>
      </dsp:txBody>
      <dsp:txXfrm>
        <a:off x="3071853" y="1816716"/>
        <a:ext cx="2085893" cy="1221142"/>
      </dsp:txXfrm>
    </dsp:sp>
    <dsp:sp modelId="{A93081AE-48E5-460E-A9B8-D28FE2A80FAB}">
      <dsp:nvSpPr>
        <dsp:cNvPr id="0" name=""/>
        <dsp:cNvSpPr/>
      </dsp:nvSpPr>
      <dsp:spPr>
        <a:xfrm rot="21544346">
          <a:off x="5401726" y="2134842"/>
          <a:ext cx="436811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5401735" y="2243132"/>
        <a:ext cx="305768" cy="321687"/>
      </dsp:txXfrm>
    </dsp:sp>
    <dsp:sp modelId="{F7670CB5-EC49-4341-9D38-D70F400D70ED}">
      <dsp:nvSpPr>
        <dsp:cNvPr id="0" name=""/>
        <dsp:cNvSpPr/>
      </dsp:nvSpPr>
      <dsp:spPr>
        <a:xfrm>
          <a:off x="6019803" y="1730380"/>
          <a:ext cx="2161877" cy="1297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Assess idea feasibility, gather data, quantify</a:t>
          </a:r>
        </a:p>
      </dsp:txBody>
      <dsp:txXfrm>
        <a:off x="6057795" y="1768372"/>
        <a:ext cx="2085893" cy="12211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5B30F-6C62-4817-863C-0EC7204C38CE}">
      <dsp:nvSpPr>
        <dsp:cNvPr id="0" name=""/>
        <dsp:cNvSpPr/>
      </dsp:nvSpPr>
      <dsp:spPr>
        <a:xfrm>
          <a:off x="3746551" y="99390"/>
          <a:ext cx="1564258" cy="1564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Tour the facility and observe operations</a:t>
          </a:r>
        </a:p>
      </dsp:txBody>
      <dsp:txXfrm>
        <a:off x="3746551" y="99390"/>
        <a:ext cx="1564258" cy="1564258"/>
      </dsp:txXfrm>
    </dsp:sp>
    <dsp:sp modelId="{59C602DD-C4A9-4512-97F2-DE85B574EFF5}">
      <dsp:nvSpPr>
        <dsp:cNvPr id="0" name=""/>
        <dsp:cNvSpPr/>
      </dsp:nvSpPr>
      <dsp:spPr>
        <a:xfrm>
          <a:off x="991477" y="877"/>
          <a:ext cx="4417844" cy="4417844"/>
        </a:xfrm>
        <a:prstGeom prst="circularArrow">
          <a:avLst>
            <a:gd name="adj1" fmla="val 6905"/>
            <a:gd name="adj2" fmla="val 465546"/>
            <a:gd name="adj3" fmla="val 548598"/>
            <a:gd name="adj4" fmla="val 20585855"/>
            <a:gd name="adj5" fmla="val 8055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844553-62A5-41BD-8401-2D30C31F04CE}">
      <dsp:nvSpPr>
        <dsp:cNvPr id="0" name=""/>
        <dsp:cNvSpPr/>
      </dsp:nvSpPr>
      <dsp:spPr>
        <a:xfrm>
          <a:off x="3746551" y="2755951"/>
          <a:ext cx="1564258" cy="1564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Identify opportunities and interview personnel</a:t>
          </a:r>
        </a:p>
      </dsp:txBody>
      <dsp:txXfrm>
        <a:off x="3746551" y="2755951"/>
        <a:ext cx="1564258" cy="1564258"/>
      </dsp:txXfrm>
    </dsp:sp>
    <dsp:sp modelId="{06A500EF-2A3C-4BDC-9244-1FFC0231E2FC}">
      <dsp:nvSpPr>
        <dsp:cNvPr id="0" name=""/>
        <dsp:cNvSpPr/>
      </dsp:nvSpPr>
      <dsp:spPr>
        <a:xfrm>
          <a:off x="991477" y="877"/>
          <a:ext cx="4417844" cy="4417844"/>
        </a:xfrm>
        <a:prstGeom prst="circularArrow">
          <a:avLst>
            <a:gd name="adj1" fmla="val 6905"/>
            <a:gd name="adj2" fmla="val 465546"/>
            <a:gd name="adj3" fmla="val 5948598"/>
            <a:gd name="adj4" fmla="val 4385855"/>
            <a:gd name="adj5" fmla="val 8055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1BCA0-4D4B-4D37-8D32-E961B8B199F3}">
      <dsp:nvSpPr>
        <dsp:cNvPr id="0" name=""/>
        <dsp:cNvSpPr/>
      </dsp:nvSpPr>
      <dsp:spPr>
        <a:xfrm>
          <a:off x="1089990" y="2755951"/>
          <a:ext cx="1564258" cy="1564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Gather data to evaluate and quantify opportunities</a:t>
          </a:r>
        </a:p>
      </dsp:txBody>
      <dsp:txXfrm>
        <a:off x="1089990" y="2755951"/>
        <a:ext cx="1564258" cy="1564258"/>
      </dsp:txXfrm>
    </dsp:sp>
    <dsp:sp modelId="{18A9784B-2B4C-43E4-84EF-919439609689}">
      <dsp:nvSpPr>
        <dsp:cNvPr id="0" name=""/>
        <dsp:cNvSpPr/>
      </dsp:nvSpPr>
      <dsp:spPr>
        <a:xfrm>
          <a:off x="991477" y="877"/>
          <a:ext cx="4417844" cy="4417844"/>
        </a:xfrm>
        <a:prstGeom prst="circularArrow">
          <a:avLst>
            <a:gd name="adj1" fmla="val 6905"/>
            <a:gd name="adj2" fmla="val 465546"/>
            <a:gd name="adj3" fmla="val 11348598"/>
            <a:gd name="adj4" fmla="val 9785855"/>
            <a:gd name="adj5" fmla="val 8055"/>
          </a:avLst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10BF50-4560-4598-B8B9-F0CCE211928F}">
      <dsp:nvSpPr>
        <dsp:cNvPr id="0" name=""/>
        <dsp:cNvSpPr/>
      </dsp:nvSpPr>
      <dsp:spPr>
        <a:xfrm>
          <a:off x="1089990" y="99390"/>
          <a:ext cx="1564258" cy="1564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Complete opportunity sheets for each opportunity</a:t>
          </a:r>
        </a:p>
      </dsp:txBody>
      <dsp:txXfrm>
        <a:off x="1089990" y="99390"/>
        <a:ext cx="1564258" cy="1564258"/>
      </dsp:txXfrm>
    </dsp:sp>
    <dsp:sp modelId="{BBFC5F7B-1845-4BC6-A186-B2A499CE30FE}">
      <dsp:nvSpPr>
        <dsp:cNvPr id="0" name=""/>
        <dsp:cNvSpPr/>
      </dsp:nvSpPr>
      <dsp:spPr>
        <a:xfrm>
          <a:off x="991477" y="877"/>
          <a:ext cx="4417844" cy="4417844"/>
        </a:xfrm>
        <a:prstGeom prst="circularArrow">
          <a:avLst>
            <a:gd name="adj1" fmla="val 6905"/>
            <a:gd name="adj2" fmla="val 465546"/>
            <a:gd name="adj3" fmla="val 16748598"/>
            <a:gd name="adj4" fmla="val 15185855"/>
            <a:gd name="adj5" fmla="val 80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5B30F-6C62-4817-863C-0EC7204C38CE}">
      <dsp:nvSpPr>
        <dsp:cNvPr id="0" name=""/>
        <dsp:cNvSpPr/>
      </dsp:nvSpPr>
      <dsp:spPr>
        <a:xfrm>
          <a:off x="2654544" y="72581"/>
          <a:ext cx="1159073" cy="1159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Tour the facility and observe operations</a:t>
          </a:r>
        </a:p>
      </dsp:txBody>
      <dsp:txXfrm>
        <a:off x="2654544" y="72581"/>
        <a:ext cx="1159073" cy="1159073"/>
      </dsp:txXfrm>
    </dsp:sp>
    <dsp:sp modelId="{59C602DD-C4A9-4512-97F2-DE85B574EFF5}">
      <dsp:nvSpPr>
        <dsp:cNvPr id="0" name=""/>
        <dsp:cNvSpPr/>
      </dsp:nvSpPr>
      <dsp:spPr>
        <a:xfrm>
          <a:off x="608374" y="-1225"/>
          <a:ext cx="3279050" cy="3279050"/>
        </a:xfrm>
        <a:prstGeom prst="circularArrow">
          <a:avLst>
            <a:gd name="adj1" fmla="val 6893"/>
            <a:gd name="adj2" fmla="val 464619"/>
            <a:gd name="adj3" fmla="val 552500"/>
            <a:gd name="adj4" fmla="val 20582881"/>
            <a:gd name="adj5" fmla="val 8042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844553-62A5-41BD-8401-2D30C31F04CE}">
      <dsp:nvSpPr>
        <dsp:cNvPr id="0" name=""/>
        <dsp:cNvSpPr/>
      </dsp:nvSpPr>
      <dsp:spPr>
        <a:xfrm>
          <a:off x="2654544" y="2044944"/>
          <a:ext cx="1159073" cy="1159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Identify opportunities and interview personnel</a:t>
          </a:r>
        </a:p>
      </dsp:txBody>
      <dsp:txXfrm>
        <a:off x="2654544" y="2044944"/>
        <a:ext cx="1159073" cy="1159073"/>
      </dsp:txXfrm>
    </dsp:sp>
    <dsp:sp modelId="{06A500EF-2A3C-4BDC-9244-1FFC0231E2FC}">
      <dsp:nvSpPr>
        <dsp:cNvPr id="0" name=""/>
        <dsp:cNvSpPr/>
      </dsp:nvSpPr>
      <dsp:spPr>
        <a:xfrm>
          <a:off x="608374" y="-1225"/>
          <a:ext cx="3279050" cy="3279050"/>
        </a:xfrm>
        <a:prstGeom prst="circularArrow">
          <a:avLst>
            <a:gd name="adj1" fmla="val 6893"/>
            <a:gd name="adj2" fmla="val 464619"/>
            <a:gd name="adj3" fmla="val 5952500"/>
            <a:gd name="adj4" fmla="val 4382881"/>
            <a:gd name="adj5" fmla="val 8042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1BCA0-4D4B-4D37-8D32-E961B8B199F3}">
      <dsp:nvSpPr>
        <dsp:cNvPr id="0" name=""/>
        <dsp:cNvSpPr/>
      </dsp:nvSpPr>
      <dsp:spPr>
        <a:xfrm>
          <a:off x="682181" y="2044944"/>
          <a:ext cx="1159073" cy="1159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Gather data to evaluate and quantify opportunities</a:t>
          </a:r>
        </a:p>
      </dsp:txBody>
      <dsp:txXfrm>
        <a:off x="682181" y="2044944"/>
        <a:ext cx="1159073" cy="1159073"/>
      </dsp:txXfrm>
    </dsp:sp>
    <dsp:sp modelId="{18A9784B-2B4C-43E4-84EF-919439609689}">
      <dsp:nvSpPr>
        <dsp:cNvPr id="0" name=""/>
        <dsp:cNvSpPr/>
      </dsp:nvSpPr>
      <dsp:spPr>
        <a:xfrm>
          <a:off x="608374" y="-1225"/>
          <a:ext cx="3279050" cy="3279050"/>
        </a:xfrm>
        <a:prstGeom prst="circularArrow">
          <a:avLst>
            <a:gd name="adj1" fmla="val 6893"/>
            <a:gd name="adj2" fmla="val 464619"/>
            <a:gd name="adj3" fmla="val 11352500"/>
            <a:gd name="adj4" fmla="val 9782881"/>
            <a:gd name="adj5" fmla="val 8042"/>
          </a:avLst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10BF50-4560-4598-B8B9-F0CCE211928F}">
      <dsp:nvSpPr>
        <dsp:cNvPr id="0" name=""/>
        <dsp:cNvSpPr/>
      </dsp:nvSpPr>
      <dsp:spPr>
        <a:xfrm>
          <a:off x="682181" y="72581"/>
          <a:ext cx="1159073" cy="1159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Complete opportunity sheets for each opportunity</a:t>
          </a:r>
        </a:p>
      </dsp:txBody>
      <dsp:txXfrm>
        <a:off x="682181" y="72581"/>
        <a:ext cx="1159073" cy="1159073"/>
      </dsp:txXfrm>
    </dsp:sp>
    <dsp:sp modelId="{BBFC5F7B-1845-4BC6-A186-B2A499CE30FE}">
      <dsp:nvSpPr>
        <dsp:cNvPr id="0" name=""/>
        <dsp:cNvSpPr/>
      </dsp:nvSpPr>
      <dsp:spPr>
        <a:xfrm>
          <a:off x="608374" y="-1225"/>
          <a:ext cx="3279050" cy="3279050"/>
        </a:xfrm>
        <a:prstGeom prst="circularArrow">
          <a:avLst>
            <a:gd name="adj1" fmla="val 6893"/>
            <a:gd name="adj2" fmla="val 464619"/>
            <a:gd name="adj3" fmla="val 16752500"/>
            <a:gd name="adj4" fmla="val 15182881"/>
            <a:gd name="adj5" fmla="val 804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D1956-2259-4559-841E-8D769BCBA50C}" type="datetimeFigureOut">
              <a:rPr lang="en-US" smtClean="0"/>
              <a:pPr/>
              <a:t>12/3/18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14EBB-910D-4776-84E4-4488CC8FEA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091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75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105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Treasure Hunt participants may be unfamiliar with their plant’s annual energy spend – Use this slide</a:t>
            </a:r>
            <a:r>
              <a:rPr lang="en-US" baseline="0" dirty="0"/>
              <a:t> to familiarize them with the business impact energy usage has at their facility.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91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43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Fixed usage is the baseline amount of</a:t>
            </a:r>
            <a:r>
              <a:rPr lang="en-US" baseline="0" dirty="0"/>
              <a:t> energy a facility needs when it is most idle. Utilities such as lighting, building security, compressed air, and heating and cooling, will be required 24/7 for a facility to remain functional for start-up and shut down. Energy </a:t>
            </a:r>
            <a:r>
              <a:rPr lang="en-US" sz="1200" dirty="0"/>
              <a:t>Treasure Hunts </a:t>
            </a:r>
            <a:r>
              <a:rPr lang="en-US" baseline="0" dirty="0"/>
              <a:t>typically target these baseline utilities and evaluate them for wasted energy. Questions to ask during a </a:t>
            </a:r>
            <a:r>
              <a:rPr lang="en-US" sz="1200" dirty="0"/>
              <a:t>Treasure Hunts </a:t>
            </a:r>
            <a:r>
              <a:rPr lang="en-US" baseline="0" dirty="0"/>
              <a:t>: can you get your idle production energy usage as low as your weekend demand / or holiday shut downs? Why do you use more energy on the off shift during the week vs. times when the plant is closed?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874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501CB7-2813-40E2-90C2-4B2CED40C015}" type="slidenum">
              <a:rPr lang="en-US" smtClean="0">
                <a:latin typeface="Arial" pitchFamily="34" charset="0"/>
              </a:rPr>
              <a:pPr/>
              <a:t>22</a:t>
            </a:fld>
            <a:endParaRPr lang="en-US">
              <a:latin typeface="Arial" pitchFamily="34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749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331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B1B47F-A240-4D94-9B29-C71B5CDD1E3B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665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63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95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key difference between an energy </a:t>
            </a:r>
            <a:r>
              <a:rPr lang="en-US" sz="1200" dirty="0"/>
              <a:t>Treasure Hunt</a:t>
            </a:r>
            <a:r>
              <a:rPr lang="en-US" sz="1200" baseline="0" dirty="0"/>
              <a:t> </a:t>
            </a:r>
            <a:r>
              <a:rPr lang="en-US" dirty="0"/>
              <a:t>and an assessment is the focus on no cost</a:t>
            </a:r>
            <a:r>
              <a:rPr lang="en-US" baseline="0" dirty="0"/>
              <a:t> / low cost opportunities. Most </a:t>
            </a:r>
            <a:r>
              <a:rPr lang="en-US" sz="1200" dirty="0"/>
              <a:t>Treasure Hunt</a:t>
            </a:r>
            <a:r>
              <a:rPr lang="en-US" sz="1200" baseline="0" dirty="0"/>
              <a:t> </a:t>
            </a:r>
            <a:r>
              <a:rPr lang="en-US" baseline="0" dirty="0"/>
              <a:t>savings come from operational behavior in a facility whereas assessments frequently encompass technological opportunities that involve capital.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347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95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</a:t>
            </a:r>
            <a:r>
              <a:rPr lang="en-US" baseline="0" dirty="0"/>
              <a:t> basic task of an energy </a:t>
            </a:r>
            <a:r>
              <a:rPr lang="en-US" dirty="0"/>
              <a:t>Treasure </a:t>
            </a:r>
            <a:r>
              <a:rPr lang="en-US" dirty="0" err="1"/>
              <a:t>Hunt</a:t>
            </a:r>
            <a:r>
              <a:rPr lang="en-US" baseline="0" dirty="0" err="1"/>
              <a:t>is</a:t>
            </a:r>
            <a:r>
              <a:rPr lang="en-US" baseline="0" dirty="0"/>
              <a:t> to generate ideas and quantify them. Many opportunities will be judged by the value they bring in energy savings and spending reduction. There are no bad ideas – quantify as many as you can, and let the plant determine whether or not they are worth pursuing after the </a:t>
            </a:r>
            <a:r>
              <a:rPr lang="en-US" dirty="0"/>
              <a:t>Treasure Hunt</a:t>
            </a:r>
            <a:r>
              <a:rPr lang="en-US" baseline="0" dirty="0"/>
              <a:t>. Due to the scope of no cost/low cost there is a high implementation rate of energy </a:t>
            </a:r>
            <a:r>
              <a:rPr lang="en-US" dirty="0"/>
              <a:t>Treasure Hunt </a:t>
            </a:r>
            <a:r>
              <a:rPr lang="en-US" baseline="0" dirty="0"/>
              <a:t>opportunities.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330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Energy usage can be affected by everyone in an organization. It needs</a:t>
            </a:r>
            <a:r>
              <a:rPr lang="en-US" baseline="0" dirty="0"/>
              <a:t> to be viewed as something all departments have a stake in to be successfully managed. Energy awareness should impact an organization similarly to environmental, health, safety, and human resources.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196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04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08AE3-7EFC-4A01-B213-ADA2E1E457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03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14EBB-910D-4776-84E4-4488CC8FEAE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5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Big-Arrow-No-Lin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04" y="0"/>
            <a:ext cx="8208796" cy="6101872"/>
          </a:xfrm>
          <a:prstGeom prst="rect">
            <a:avLst/>
          </a:prstGeom>
        </p:spPr>
      </p:pic>
      <p:pic>
        <p:nvPicPr>
          <p:cNvPr id="13" name="Picture 12" descr="DOE_GREEN_LOGO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073" y="6248404"/>
            <a:ext cx="1316676" cy="450374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28007" y="2669768"/>
            <a:ext cx="3992133" cy="9036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1898" y="2184482"/>
            <a:ext cx="3926493" cy="930682"/>
          </a:xfrm>
        </p:spPr>
        <p:txBody>
          <a:bodyPr>
            <a:normAutofit/>
          </a:bodyPr>
          <a:lstStyle>
            <a:lvl1pPr>
              <a:defRPr sz="2600" b="1">
                <a:solidFill>
                  <a:srgbClr val="1D428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1898" y="3411639"/>
            <a:ext cx="2973993" cy="676729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90028" y="6099902"/>
            <a:ext cx="86997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55" y="293224"/>
            <a:ext cx="3182388" cy="176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173647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02276" y="6044524"/>
            <a:ext cx="450867" cy="251046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78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132286"/>
            <a:ext cx="9144000" cy="7257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60441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hi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7600731" cy="10773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-7292"/>
            <a:ext cx="9144000" cy="13090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576072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accent1"/>
              </a:gs>
              <a:gs pos="71000">
                <a:schemeClr val="tx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Big-arro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930" y="-88931"/>
            <a:ext cx="968412" cy="774731"/>
          </a:xfrm>
          <a:prstGeom prst="rect">
            <a:avLst/>
          </a:prstGeom>
        </p:spPr>
      </p:pic>
      <p:sp>
        <p:nvSpPr>
          <p:cNvPr id="8" name="Right Triangle 7"/>
          <p:cNvSpPr/>
          <p:nvPr/>
        </p:nvSpPr>
        <p:spPr>
          <a:xfrm flipH="1">
            <a:off x="8833838" y="427640"/>
            <a:ext cx="172838" cy="172435"/>
          </a:xfrm>
          <a:prstGeom prst="rt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00731" cy="600075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02276" y="6044524"/>
            <a:ext cx="450867" cy="251046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44695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1844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08077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220200" cy="6781800"/>
            <a:chOff x="0" y="0"/>
            <a:chExt cx="9220200" cy="67818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9220200" cy="2438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198" b="285"/>
            <a:stretch/>
          </p:blipFill>
          <p:spPr>
            <a:xfrm>
              <a:off x="76200" y="2361129"/>
              <a:ext cx="9144000" cy="442067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252" y="381000"/>
              <a:ext cx="4525148" cy="250530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451" y="3970219"/>
            <a:ext cx="7772400" cy="482301"/>
          </a:xfrm>
        </p:spPr>
        <p:txBody>
          <a:bodyPr anchor="t"/>
          <a:lstStyle>
            <a:lvl1pPr algn="l">
              <a:defRPr sz="4000" b="1" i="0" cap="all">
                <a:solidFill>
                  <a:srgbClr val="133488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3451" y="3439014"/>
            <a:ext cx="7772400" cy="531205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83451" y="5111339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A9B92F8D-2EB3-D342-AD93-CC663970534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01981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02870"/>
            <a:ext cx="7772400" cy="84560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3753862"/>
            <a:ext cx="2133600" cy="365125"/>
          </a:xfrm>
          <a:prstGeom prst="rect">
            <a:avLst/>
          </a:prstGeom>
        </p:spPr>
        <p:txBody>
          <a:bodyPr/>
          <a:lstStyle/>
          <a:p>
            <a:fld id="{79546AD9-0506-C445-B4B0-F514505C7815}" type="datetime4">
              <a:rPr lang="en-US" smtClean="0"/>
              <a:pPr/>
              <a:t>December 3, 2018</a:t>
            </a:fld>
            <a:endParaRPr lang="en-US" dirty="0"/>
          </a:p>
        </p:txBody>
      </p:sp>
      <p:pic>
        <p:nvPicPr>
          <p:cNvPr id="8" name="Picture 7" descr="BetterPlantspowerpoint_cov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447" y="-64383"/>
            <a:ext cx="9257009" cy="693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060197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641349"/>
          </a:xfrm>
        </p:spPr>
        <p:txBody>
          <a:bodyPr/>
          <a:lstStyle>
            <a:lvl1pPr>
              <a:defRPr>
                <a:solidFill>
                  <a:srgbClr val="3C474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2976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292607" y="350838"/>
            <a:ext cx="8558784" cy="5635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77200" y="6622086"/>
            <a:ext cx="762000" cy="192024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2606" y="6383121"/>
            <a:ext cx="7251193" cy="192024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"/>
          <p:cNvSpPr>
            <a:spLocks noGrp="1"/>
          </p:cNvSpPr>
          <p:nvPr>
            <p:ph type="body" sz="quarter" idx="13" hasCustomPrompt="1"/>
          </p:nvPr>
        </p:nvSpPr>
        <p:spPr>
          <a:xfrm>
            <a:off x="292607" y="916961"/>
            <a:ext cx="8555037" cy="548640"/>
          </a:xfrm>
        </p:spPr>
        <p:txBody>
          <a:bodyPr lIns="18288" rIns="18288">
            <a:noAutofit/>
          </a:bodyPr>
          <a:lstStyle>
            <a:lvl1pPr marL="0" indent="0">
              <a:buFontTx/>
              <a:buNone/>
              <a:defRPr sz="3000"/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268483396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641349"/>
          </a:xfrm>
        </p:spPr>
        <p:txBody>
          <a:bodyPr/>
          <a:lstStyle>
            <a:lvl1pPr>
              <a:defRPr>
                <a:solidFill>
                  <a:srgbClr val="3C474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55114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4699000"/>
            <a:ext cx="6934200" cy="6604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23409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420808"/>
            <a:ext cx="6934200" cy="381000"/>
          </a:xfr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578600"/>
            <a:ext cx="609600" cy="279400"/>
          </a:xfrm>
        </p:spPr>
        <p:txBody>
          <a:bodyPr/>
          <a:lstStyle>
            <a:lvl1pPr>
              <a:defRPr sz="1000" b="1" i="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219200" y="6096000"/>
            <a:ext cx="6934200" cy="304800"/>
          </a:xfr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Click to enter 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Full-BG-RGB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4" b="21373"/>
          <a:stretch/>
        </p:blipFill>
        <p:spPr>
          <a:xfrm>
            <a:off x="0" y="0"/>
            <a:ext cx="915307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45706" y="2719582"/>
            <a:ext cx="6457421" cy="903666"/>
          </a:xfrm>
        </p:spPr>
        <p:txBody>
          <a:bodyPr anchor="t">
            <a:normAutofit/>
          </a:bodyPr>
          <a:lstStyle>
            <a:lvl1pPr algn="l">
              <a:defRPr sz="2800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DOE_WHITE_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612" y="6142249"/>
            <a:ext cx="1181101" cy="40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841265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13869"/>
            <a:ext cx="7467600" cy="6397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8011"/>
            <a:ext cx="8229600" cy="4854188"/>
          </a:xfrm>
        </p:spPr>
        <p:txBody>
          <a:bodyPr/>
          <a:lstStyle>
            <a:lvl1pPr marL="280988" indent="-280988">
              <a:buSzPct val="80000"/>
              <a:defRPr/>
            </a:lvl1pPr>
            <a:lvl2pPr>
              <a:buSzPct val="80000"/>
              <a:defRPr/>
            </a:lvl2pPr>
            <a:lvl3pPr>
              <a:buSzPct val="80000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 b="1" i="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889000"/>
            <a:ext cx="8229600" cy="304800"/>
          </a:xfrm>
        </p:spPr>
        <p:txBody>
          <a:bodyPr>
            <a:noAutofit/>
          </a:bodyPr>
          <a:lstStyle>
            <a:lvl1pPr algn="ctr">
              <a:buFont typeface="Arial" pitchFamily="34" charset="0"/>
              <a:buNone/>
              <a:defRPr sz="14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subtitle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6225789"/>
            <a:ext cx="8229600" cy="304800"/>
          </a:xfr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1000" b="0" i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source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869"/>
            <a:ext cx="8229600" cy="6397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8011"/>
            <a:ext cx="8229600" cy="4854188"/>
          </a:xfrm>
        </p:spPr>
        <p:txBody>
          <a:bodyPr/>
          <a:lstStyle>
            <a:lvl1pPr marL="280988" indent="-280988">
              <a:buSzPct val="80000"/>
              <a:defRPr/>
            </a:lvl1pPr>
            <a:lvl2pPr>
              <a:buSzPct val="80000"/>
              <a:defRPr/>
            </a:lvl2pPr>
            <a:lvl3pPr>
              <a:buSzPct val="80000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 b="1" i="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6225789"/>
            <a:ext cx="8229600" cy="304800"/>
          </a:xfr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1000" b="0" i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source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31652"/>
            <a:ext cx="8229600" cy="304800"/>
          </a:xfrm>
        </p:spPr>
        <p:txBody>
          <a:bodyPr>
            <a:noAutofit/>
          </a:bodyPr>
          <a:lstStyle>
            <a:lvl1pPr algn="ctr">
              <a:buFont typeface="Arial" pitchFamily="34" charset="0"/>
              <a:buNone/>
              <a:defRPr sz="12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subtitle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869"/>
            <a:ext cx="8229600" cy="6397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8011"/>
            <a:ext cx="8229600" cy="4854188"/>
          </a:xfrm>
        </p:spPr>
        <p:txBody>
          <a:bodyPr/>
          <a:lstStyle>
            <a:lvl1pPr marL="280988" indent="-280988">
              <a:buSzPct val="80000"/>
              <a:defRPr/>
            </a:lvl1pPr>
            <a:lvl2pPr>
              <a:buSzPct val="80000"/>
              <a:defRPr/>
            </a:lvl2pPr>
            <a:lvl3pPr>
              <a:buSzPct val="80000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 b="1" i="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6225789"/>
            <a:ext cx="8229600" cy="304800"/>
          </a:xfr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1000" b="0" i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source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31652"/>
            <a:ext cx="8229600" cy="304800"/>
          </a:xfrm>
        </p:spPr>
        <p:txBody>
          <a:bodyPr>
            <a:noAutofit/>
          </a:bodyPr>
          <a:lstStyle>
            <a:lvl1pPr algn="ctr">
              <a:buFont typeface="Arial" pitchFamily="34" charset="0"/>
              <a:buNone/>
              <a:defRPr sz="12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subtitle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2400" y="6578600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548FCE-627E-44F4-8552-25029CA4E125}" type="datetime1">
              <a:rPr lang="en-US" smtClean="0"/>
              <a:pPr/>
              <a:t>12/3/18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786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27100"/>
            <a:ext cx="8229600" cy="304800"/>
          </a:xfrm>
        </p:spPr>
        <p:txBody>
          <a:bodyPr>
            <a:noAutofit/>
          </a:bodyPr>
          <a:lstStyle>
            <a:lvl1pPr algn="ctr">
              <a:buFont typeface="Arial" pitchFamily="34" charset="0"/>
              <a:buNone/>
              <a:defRPr sz="14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subtitle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2400" y="6578600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AA548FCE-627E-44F4-8552-25029CA4E125}" type="datetime1">
              <a:rPr lang="en-US" smtClean="0"/>
              <a:pPr/>
              <a:t>12/3/18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786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27100"/>
            <a:ext cx="8229600" cy="304800"/>
          </a:xfrm>
        </p:spPr>
        <p:txBody>
          <a:bodyPr>
            <a:noAutofit/>
          </a:bodyPr>
          <a:lstStyle>
            <a:lvl1pPr algn="ctr">
              <a:buFont typeface="Arial" pitchFamily="34" charset="0"/>
              <a:buNone/>
              <a:defRPr sz="14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subtitle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869"/>
            <a:ext cx="8229600" cy="6397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8011"/>
            <a:ext cx="8229600" cy="4854188"/>
          </a:xfrm>
        </p:spPr>
        <p:txBody>
          <a:bodyPr/>
          <a:lstStyle>
            <a:lvl1pPr marL="280988" indent="-280988">
              <a:buSzPct val="80000"/>
              <a:defRPr/>
            </a:lvl1pPr>
            <a:lvl2pPr>
              <a:buSzPct val="80000"/>
              <a:defRPr/>
            </a:lvl2pPr>
            <a:lvl3pPr>
              <a:buSzPct val="80000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 b="1" i="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6225789"/>
            <a:ext cx="8229600" cy="304800"/>
          </a:xfr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1000" b="0" i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source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31652"/>
            <a:ext cx="8229600" cy="304800"/>
          </a:xfrm>
        </p:spPr>
        <p:txBody>
          <a:bodyPr>
            <a:noAutofit/>
          </a:bodyPr>
          <a:lstStyle>
            <a:lvl1pPr algn="ctr">
              <a:buFont typeface="Arial" pitchFamily="34" charset="0"/>
              <a:buNone/>
              <a:defRPr sz="12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subtitle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6578600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CD456AE8-E2CE-491F-A46B-1F7B1D7A1F22}" type="datetime1">
              <a:rPr lang="en-US" smtClean="0"/>
              <a:pPr/>
              <a:t>12/3/18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786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27100"/>
            <a:ext cx="8229600" cy="304800"/>
          </a:xfrm>
        </p:spPr>
        <p:txBody>
          <a:bodyPr>
            <a:noAutofit/>
          </a:bodyPr>
          <a:lstStyle>
            <a:lvl1pPr algn="ctr">
              <a:buFont typeface="Arial" pitchFamily="34" charset="0"/>
              <a:buNone/>
              <a:defRPr sz="14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subtitle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52400" y="6578600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9EF8DA60-E923-4804-A948-8DB60B6D6F9F}" type="datetime1">
              <a:rPr lang="en-US" smtClean="0"/>
              <a:pPr/>
              <a:t>12/3/18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786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27100"/>
            <a:ext cx="8229600" cy="304800"/>
          </a:xfrm>
        </p:spPr>
        <p:txBody>
          <a:bodyPr>
            <a:noAutofit/>
          </a:bodyPr>
          <a:lstStyle>
            <a:lvl1pPr algn="ctr">
              <a:buFont typeface="Arial" pitchFamily="34" charset="0"/>
              <a:buNone/>
              <a:defRPr sz="14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subtitle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3050"/>
            <a:ext cx="8305800" cy="641351"/>
          </a:xfrm>
        </p:spPr>
        <p:txBody>
          <a:bodyPr anchor="ctr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2400" y="6578600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66B5B5C3-3FA6-4570-9BE4-F43683CB3FA3}" type="datetime1">
              <a:rPr lang="en-US" smtClean="0"/>
              <a:pPr/>
              <a:t>12/3/18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786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27100"/>
            <a:ext cx="8229600" cy="304800"/>
          </a:xfrm>
        </p:spPr>
        <p:txBody>
          <a:bodyPr>
            <a:noAutofit/>
          </a:bodyPr>
          <a:lstStyle>
            <a:lvl1pPr algn="ctr">
              <a:buFont typeface="Arial" pitchFamily="34" charset="0"/>
              <a:buNone/>
              <a:defRPr sz="14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subtitle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13869"/>
            <a:ext cx="7467600" cy="6397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8011"/>
            <a:ext cx="8229600" cy="4854188"/>
          </a:xfrm>
          <a:prstGeom prst="rect">
            <a:avLst/>
          </a:prstGeom>
        </p:spPr>
        <p:txBody>
          <a:bodyPr/>
          <a:lstStyle>
            <a:lvl1pPr marL="280988" indent="-280988">
              <a:buSzPct val="80000"/>
              <a:defRPr/>
            </a:lvl1pPr>
            <a:lvl2pPr>
              <a:buSzPct val="80000"/>
              <a:defRPr/>
            </a:lvl2pPr>
            <a:lvl3pPr>
              <a:buSzPct val="80000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6578600"/>
            <a:ext cx="1066800" cy="279400"/>
          </a:xfrm>
          <a:prstGeom prst="rect">
            <a:avLst/>
          </a:prstGeom>
        </p:spPr>
        <p:txBody>
          <a:bodyPr/>
          <a:lstStyle>
            <a:lvl1pPr>
              <a:defRPr sz="1000" b="1" i="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889000"/>
            <a:ext cx="8229600" cy="304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buFont typeface="Arial" pitchFamily="34" charset="0"/>
              <a:buNone/>
              <a:defRPr sz="14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subtitle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6225789"/>
            <a:ext cx="8229600" cy="304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1000" b="0" i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source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ll-BG-RGB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4" b="21373"/>
          <a:stretch/>
        </p:blipFill>
        <p:spPr>
          <a:xfrm>
            <a:off x="0" y="0"/>
            <a:ext cx="915307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277" y="275567"/>
            <a:ext cx="5736640" cy="718900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1221199"/>
            <a:ext cx="4037013" cy="469152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337050" y="1604963"/>
            <a:ext cx="4337050" cy="401478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Clr>
                <a:schemeClr val="bg1"/>
              </a:buCl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 descr="DOE_WHITE_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612" y="6142249"/>
            <a:ext cx="1181101" cy="40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896427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13869"/>
            <a:ext cx="7467600" cy="6397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8011"/>
            <a:ext cx="8229600" cy="4854188"/>
          </a:xfrm>
          <a:prstGeom prst="rect">
            <a:avLst/>
          </a:prstGeom>
        </p:spPr>
        <p:txBody>
          <a:bodyPr/>
          <a:lstStyle>
            <a:lvl1pPr marL="280988" indent="-280988">
              <a:buSzPct val="80000"/>
              <a:defRPr/>
            </a:lvl1pPr>
            <a:lvl2pPr>
              <a:buSzPct val="80000"/>
              <a:defRPr/>
            </a:lvl2pPr>
            <a:lvl3pPr>
              <a:buSzPct val="80000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6578600"/>
            <a:ext cx="1066800" cy="279400"/>
          </a:xfrm>
          <a:prstGeom prst="rect">
            <a:avLst/>
          </a:prstGeom>
        </p:spPr>
        <p:txBody>
          <a:bodyPr/>
          <a:lstStyle>
            <a:lvl1pPr>
              <a:defRPr sz="1000" b="1" i="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889000"/>
            <a:ext cx="8229600" cy="304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buFont typeface="Arial" pitchFamily="34" charset="0"/>
              <a:buNone/>
              <a:defRPr sz="14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subtitle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6225789"/>
            <a:ext cx="8229600" cy="304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1000" b="0" i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source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 smtClean="0"/>
              <a:t>12/3/18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35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869"/>
            <a:ext cx="8229600" cy="6397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8011"/>
            <a:ext cx="8229600" cy="4854188"/>
          </a:xfrm>
        </p:spPr>
        <p:txBody>
          <a:bodyPr/>
          <a:lstStyle>
            <a:lvl1pPr marL="280988" indent="-280988">
              <a:buSzPct val="80000"/>
              <a:defRPr/>
            </a:lvl1pPr>
            <a:lvl2pPr>
              <a:buSzPct val="80000"/>
              <a:defRPr/>
            </a:lvl2pPr>
            <a:lvl3pPr>
              <a:buSzPct val="80000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 b="1" i="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6225789"/>
            <a:ext cx="8229600" cy="304800"/>
          </a:xfrm>
        </p:spPr>
        <p:txBody>
          <a:bodyPr>
            <a:noAutofit/>
          </a:bodyPr>
          <a:lstStyle>
            <a:lvl1pPr>
              <a:buFont typeface="Arial" pitchFamily="34" charset="0"/>
              <a:buNone/>
              <a:defRPr sz="1000" b="0" i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source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931652"/>
            <a:ext cx="8229600" cy="304800"/>
          </a:xfrm>
        </p:spPr>
        <p:txBody>
          <a:bodyPr>
            <a:noAutofit/>
          </a:bodyPr>
          <a:lstStyle>
            <a:lvl1pPr algn="ctr">
              <a:buFont typeface="Arial" pitchFamily="34" charset="0"/>
              <a:buNone/>
              <a:defRPr sz="12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insert subtitle</a:t>
            </a:r>
          </a:p>
        </p:txBody>
      </p:sp>
    </p:spTree>
    <p:extLst>
      <p:ext uri="{BB962C8B-B14F-4D97-AF65-F5344CB8AC3E}">
        <p14:creationId xmlns:p14="http://schemas.microsoft.com/office/powerpoint/2010/main" val="12806960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57200" y="1"/>
            <a:ext cx="8229600" cy="641349"/>
          </a:xfrm>
        </p:spPr>
        <p:txBody>
          <a:bodyPr/>
          <a:lstStyle>
            <a:lvl1pPr>
              <a:defRPr>
                <a:solidFill>
                  <a:srgbClr val="3C474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236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02276" y="6044524"/>
            <a:ext cx="450867" cy="251046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22356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50724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7616370" cy="10773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36140" y="934131"/>
            <a:ext cx="4082143" cy="4980439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57199" y="1487487"/>
            <a:ext cx="3751943" cy="44270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02276" y="6044524"/>
            <a:ext cx="450867" cy="251046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60970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3924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0606" y="1600200"/>
            <a:ext cx="393619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02276" y="6044524"/>
            <a:ext cx="450867" cy="251046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04012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214"/>
            <a:ext cx="4040188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25214"/>
            <a:ext cx="4041775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02276" y="6044524"/>
            <a:ext cx="450867" cy="251046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45274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02276" y="6044524"/>
            <a:ext cx="450867" cy="251046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43898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07731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accent1"/>
              </a:gs>
              <a:gs pos="71000">
                <a:schemeClr val="tx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Big-arrow.png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675" y="-166414"/>
            <a:ext cx="1807669" cy="144613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600731" cy="10773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67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ight Triangle 9"/>
          <p:cNvSpPr/>
          <p:nvPr/>
        </p:nvSpPr>
        <p:spPr>
          <a:xfrm flipH="1">
            <a:off x="8618534" y="822325"/>
            <a:ext cx="258763" cy="258160"/>
          </a:xfrm>
          <a:prstGeom prst="rt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DOE_GREEN_LOGO.psd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387" y="6402000"/>
            <a:ext cx="996206" cy="340757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190028" y="6313712"/>
            <a:ext cx="8788565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02276" y="6044524"/>
            <a:ext cx="450867" cy="251046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B1921-A1F4-4133-B79B-2C7CBB47F54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0" y="6353011"/>
            <a:ext cx="882504" cy="48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76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5" r:id="rId16"/>
    <p:sldLayoutId id="2147483686" r:id="rId17"/>
    <p:sldLayoutId id="2147483687" r:id="rId18"/>
    <p:sldLayoutId id="2147483688" r:id="rId19"/>
    <p:sldLayoutId id="2147483689" r:id="rId20"/>
    <p:sldLayoutId id="2147483690" r:id="rId21"/>
    <p:sldLayoutId id="2147483691" r:id="rId22"/>
    <p:sldLayoutId id="2147483693" r:id="rId23"/>
    <p:sldLayoutId id="2147483694" r:id="rId24"/>
    <p:sldLayoutId id="2147483695" r:id="rId25"/>
    <p:sldLayoutId id="2147483652" r:id="rId26"/>
    <p:sldLayoutId id="2147483653" r:id="rId27"/>
    <p:sldLayoutId id="2147483656" r:id="rId28"/>
    <p:sldLayoutId id="2147483665" r:id="rId29"/>
    <p:sldLayoutId id="2147483666" r:id="rId30"/>
    <p:sldLayoutId id="2147483698" r:id="rId31"/>
    <p:sldLayoutId id="2147483699" r:id="rId32"/>
    <p:sldLayoutId id="2147483700" r:id="rId3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4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8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szrDXQ-QvWPDlM&amp;tbnid=CRcUJapgjWU7NM:&amp;ved=0CAUQjRw&amp;url=http://www.dreamstime.com/stock-image-old-manufacturing-plant-image6977301&amp;ei=iJLlUbf9LcKRygHl7ID4Cg&amp;bvm=bv.48705608,d.aWc&amp;psig=AFQjCNEbL03_lmoUXxdx2JBudjXTaDidmw&amp;ust=137408612296440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Energy Treasure Hunt INPLT – Kickoff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Dates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34400" y="6578600"/>
            <a:ext cx="609600" cy="279400"/>
          </a:xfrm>
        </p:spPr>
        <p:txBody>
          <a:bodyPr/>
          <a:lstStyle/>
          <a:p>
            <a:fld id="{72AB1921-A1F4-4133-B79B-2C7CBB47F54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Subtitle 4"/>
          <p:cNvSpPr txBox="1">
            <a:spLocks/>
          </p:cNvSpPr>
          <p:nvPr/>
        </p:nvSpPr>
        <p:spPr>
          <a:xfrm>
            <a:off x="1219200" y="5969000"/>
            <a:ext cx="69342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96" y="76200"/>
            <a:ext cx="7590503" cy="788670"/>
          </a:xfrm>
        </p:spPr>
        <p:txBody>
          <a:bodyPr>
            <a:normAutofit/>
          </a:bodyPr>
          <a:lstStyle/>
          <a:p>
            <a:r>
              <a:rPr lang="en-US" dirty="0"/>
              <a:t>Learning objectives - Future Facilitators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143000"/>
            <a:ext cx="8763000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Treasure hunt facilitation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How to select processes, plants, departments for treasure hunts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Use of diagnostic tools and techniques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The importance of Team makeup – processes and people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Prioritizing energy-saving opportunities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Replication across facilities, departments, business units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Preparation of treasure hunt outcome for management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50" dirty="0"/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69369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761" y="1250313"/>
            <a:ext cx="8370000" cy="443030"/>
          </a:xfrm>
        </p:spPr>
        <p:txBody>
          <a:bodyPr>
            <a:normAutofit fontScale="90000"/>
          </a:bodyPr>
          <a:lstStyle/>
          <a:p>
            <a:r>
              <a:rPr lang="en-US" dirty="0"/>
              <a:t>Overview – Treasure Hunt Exchange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556512" y="1143000"/>
            <a:ext cx="8186739" cy="3364308"/>
          </a:xfrm>
        </p:spPr>
        <p:txBody>
          <a:bodyPr/>
          <a:lstStyle/>
          <a:p>
            <a:r>
              <a:rPr lang="en-US" sz="2000" dirty="0"/>
              <a:t>A Treasure Hunt Exchange encompasses both training and a “hunt”</a:t>
            </a:r>
          </a:p>
          <a:p>
            <a:pPr marL="829866" lvl="1" indent="-173831">
              <a:buFont typeface="Arial" panose="020B0604020202020204" pitchFamily="34" charset="0"/>
              <a:buChar char="•"/>
            </a:pPr>
            <a:r>
              <a:rPr lang="en-US" sz="1600" dirty="0"/>
              <a:t>Does not require sophisticated technical analysis</a:t>
            </a:r>
          </a:p>
          <a:p>
            <a:pPr marL="829866" lvl="1" indent="-173831">
              <a:buFont typeface="Arial" panose="020B0604020202020204" pitchFamily="34" charset="0"/>
              <a:buChar char="•"/>
            </a:pPr>
            <a:r>
              <a:rPr lang="en-US" sz="1600" dirty="0"/>
              <a:t>Calculations are (relatively) simple</a:t>
            </a:r>
          </a:p>
          <a:p>
            <a:pPr marL="829866" lvl="1" indent="-173831">
              <a:buFont typeface="Arial" panose="020B0604020202020204" pitchFamily="34" charset="0"/>
              <a:buChar char="•"/>
            </a:pPr>
            <a:r>
              <a:rPr lang="en-US" sz="1600" dirty="0"/>
              <a:t>Can be applied by employees of varying disciplines</a:t>
            </a:r>
          </a:p>
          <a:p>
            <a:pPr marL="829866" lvl="1" indent="-173831">
              <a:buFont typeface="Arial" panose="020B0604020202020204" pitchFamily="34" charset="0"/>
              <a:buChar char="•"/>
            </a:pPr>
            <a:r>
              <a:rPr lang="en-US" sz="1600" dirty="0"/>
              <a:t>Train selected participants to facilitate future treasure hunts</a:t>
            </a:r>
          </a:p>
          <a:p>
            <a:endParaRPr lang="en-US" sz="2000" dirty="0"/>
          </a:p>
          <a:p>
            <a:r>
              <a:rPr lang="en-US" sz="2000" dirty="0"/>
              <a:t>A three day activity – at completion, the facility has sufficient information to execute identified opportunities and an employee who can facilitate future treasure hunts within the organization</a:t>
            </a:r>
          </a:p>
          <a:p>
            <a:endParaRPr lang="en-US" sz="2000" dirty="0"/>
          </a:p>
          <a:p>
            <a:r>
              <a:rPr lang="en-US" sz="2000" dirty="0"/>
              <a:t>Opportunities/ideas are solicited from many disciplines and can be replicated across similar processes and businesses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The Treasure Hunt process can be replicated and repeated (through this training)</a:t>
            </a:r>
          </a:p>
          <a:p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28600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Advantages of a Treasure Hunt</a:t>
            </a:r>
          </a:p>
        </p:txBody>
      </p:sp>
    </p:spTree>
    <p:extLst>
      <p:ext uri="{BB962C8B-B14F-4D97-AF65-F5344CB8AC3E}">
        <p14:creationId xmlns:p14="http://schemas.microsoft.com/office/powerpoint/2010/main" val="1237931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19400"/>
            <a:ext cx="7600731" cy="107731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Some Stats on Energy Treasure Hunts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695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671" y="762000"/>
            <a:ext cx="8116529" cy="107731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tx1">
                    <a:lumMod val="50000"/>
                  </a:schemeClr>
                </a:solidFill>
              </a:rPr>
              <a:t>90% of opportunities identified have &lt; 1 year paybacks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134300595"/>
              </p:ext>
            </p:extLst>
          </p:nvPr>
        </p:nvGraphicFramePr>
        <p:xfrm>
          <a:off x="533400" y="1565480"/>
          <a:ext cx="8077200" cy="3800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76200" y="5334000"/>
            <a:ext cx="922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Energy Treasure Hunt opportunities tend to be small, but economically competitive (shorter payback)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28600" y="5791200"/>
            <a:ext cx="8229600" cy="350519"/>
          </a:xfrm>
        </p:spPr>
        <p:txBody>
          <a:bodyPr/>
          <a:lstStyle/>
          <a:p>
            <a:r>
              <a:rPr lang="en-US" sz="2800" dirty="0"/>
              <a:t>55% of ideas generated are implemented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744587695"/>
              </p:ext>
            </p:extLst>
          </p:nvPr>
        </p:nvGraphicFramePr>
        <p:xfrm>
          <a:off x="262965" y="1137284"/>
          <a:ext cx="8686800" cy="4600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239000" y="1817385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Identified – </a:t>
            </a:r>
          </a:p>
          <a:p>
            <a:r>
              <a:rPr lang="en-US" sz="1400" dirty="0"/>
              <a:t>Captured - </a:t>
            </a:r>
          </a:p>
        </p:txBody>
      </p:sp>
      <p:sp>
        <p:nvSpPr>
          <p:cNvPr id="3" name="Rectangle 2"/>
          <p:cNvSpPr/>
          <p:nvPr/>
        </p:nvSpPr>
        <p:spPr>
          <a:xfrm>
            <a:off x="8305800" y="1871990"/>
            <a:ext cx="152400" cy="15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05800" y="2078995"/>
            <a:ext cx="152400" cy="152400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600731" cy="1077310"/>
          </a:xfrm>
        </p:spPr>
        <p:txBody>
          <a:bodyPr/>
          <a:lstStyle/>
          <a:p>
            <a:r>
              <a:rPr lang="en-US" dirty="0"/>
              <a:t>Results from the Field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C3E25F2-E1FD-4531-BDBD-1C3F224DC7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9710371"/>
              </p:ext>
            </p:extLst>
          </p:nvPr>
        </p:nvGraphicFramePr>
        <p:xfrm>
          <a:off x="1295400" y="1427328"/>
          <a:ext cx="7086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14800" y="5542128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Plants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6076" y="2776842"/>
            <a:ext cx="1397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% Energy Savings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33800" y="2316314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Average Savings 8%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5956102"/>
            <a:ext cx="8242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*The chart represents the %energy savings realized at 14 separate treasure hunt events run at Alcoa. </a:t>
            </a:r>
          </a:p>
        </p:txBody>
      </p:sp>
    </p:spTree>
    <p:extLst>
      <p:ext uri="{BB962C8B-B14F-4D97-AF65-F5344CB8AC3E}">
        <p14:creationId xmlns:p14="http://schemas.microsoft.com/office/powerpoint/2010/main" val="1446994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3200"/>
            <a:ext cx="4267200" cy="107731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Facility Information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59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7600731" cy="1077310"/>
          </a:xfrm>
        </p:spPr>
        <p:txBody>
          <a:bodyPr/>
          <a:lstStyle/>
          <a:p>
            <a:r>
              <a:rPr lang="en-US" dirty="0"/>
              <a:t>Plant Energy Use</a:t>
            </a: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224117944"/>
              </p:ext>
            </p:extLst>
          </p:nvPr>
        </p:nvGraphicFramePr>
        <p:xfrm>
          <a:off x="3352800" y="1295400"/>
          <a:ext cx="56388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545687228"/>
              </p:ext>
            </p:extLst>
          </p:nvPr>
        </p:nvGraphicFramePr>
        <p:xfrm>
          <a:off x="1981200" y="1600200"/>
          <a:ext cx="41148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 rot="20544165">
            <a:off x="588386" y="2830808"/>
            <a:ext cx="7543800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USE THIS SECTION TO ADD FACILITY INFORMATION FROM THE PRE- TRAINING DATA COLLECTED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447800"/>
            <a:ext cx="41910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0055A7"/>
                </a:solidFill>
              </a:rPr>
              <a:t>2014 Annual Information</a:t>
            </a:r>
            <a:br>
              <a:rPr lang="en-US" sz="3200" dirty="0">
                <a:solidFill>
                  <a:srgbClr val="0055A7"/>
                </a:solidFill>
              </a:rPr>
            </a:b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Lucida Sans Unicode" pitchFamily="34" charset="0"/>
              </a:rPr>
              <a:t>Energy Rates</a:t>
            </a:r>
            <a:endParaRPr lang="en-US" sz="3200" dirty="0">
              <a:solidFill>
                <a:srgbClr val="0055A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2895600"/>
            <a:ext cx="3733800" cy="2667000"/>
          </a:xfrm>
        </p:spPr>
        <p:txBody>
          <a:bodyPr numCol="1">
            <a:normAutofit/>
          </a:bodyPr>
          <a:lstStyle/>
          <a:p>
            <a:r>
              <a:rPr lang="en-US" sz="1800" dirty="0">
                <a:latin typeface="Lucida Sans Unicode" pitchFamily="34" charset="0"/>
              </a:rPr>
              <a:t>Electricity	  $0.05/kWh</a:t>
            </a:r>
          </a:p>
          <a:p>
            <a:r>
              <a:rPr lang="en-US" sz="1800" dirty="0">
                <a:latin typeface="Lucida Sans Unicode" pitchFamily="34" charset="0"/>
              </a:rPr>
              <a:t>Natural Gas	  </a:t>
            </a:r>
            <a:r>
              <a:rPr lang="en-US" sz="1800" dirty="0"/>
              <a:t>$3.00</a:t>
            </a:r>
            <a:r>
              <a:rPr lang="en-US" sz="1800" dirty="0">
                <a:latin typeface="Lucida Sans Unicode" pitchFamily="34" charset="0"/>
              </a:rPr>
              <a:t>/MMBTU</a:t>
            </a:r>
          </a:p>
          <a:p>
            <a:pPr>
              <a:buNone/>
            </a:pPr>
            <a:endParaRPr lang="en-US" sz="1800" dirty="0">
              <a:latin typeface="Lucida Sans Unicode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3340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TOTAL: ~$ / year	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0" y="191510"/>
            <a:ext cx="58674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Plant Energy Spend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152400" y="1143000"/>
          <a:ext cx="4981575" cy="2943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83289796"/>
              </p:ext>
            </p:extLst>
          </p:nvPr>
        </p:nvGraphicFramePr>
        <p:xfrm>
          <a:off x="-76200" y="12954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 rot="20544165">
            <a:off x="588386" y="2399922"/>
            <a:ext cx="7543800" cy="224676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USE THIS SECTION TO ADD FACILITY INFORMATION FROM THE PRE- TRAINING DATA COLLECTED</a:t>
            </a:r>
          </a:p>
          <a:p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ADD ADDITONAL SLIDES IF NECESSARY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3200"/>
            <a:ext cx="6629400" cy="107731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Energy Treasure Hunt – Guidelines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729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 bwMode="auto">
          <a:xfrm>
            <a:off x="-4916" y="228600"/>
            <a:ext cx="8686800" cy="107731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solidFill>
                  <a:schemeClr val="bg1"/>
                </a:solidFill>
              </a:rPr>
              <a:t>Walt Brockway, PE, CEM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447800"/>
            <a:ext cx="8382000" cy="4800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r>
              <a:rPr lang="en-US" altLang="en-US" dirty="0"/>
              <a:t>Owner,</a:t>
            </a:r>
            <a:r>
              <a:rPr lang="en-US" altLang="en-US" sz="2800" dirty="0"/>
              <a:t> Brockway Consulting LLC</a:t>
            </a:r>
          </a:p>
          <a:p>
            <a:endParaRPr lang="en-US" altLang="en-US" sz="2800" dirty="0"/>
          </a:p>
          <a:p>
            <a:r>
              <a:rPr lang="en-US" altLang="en-US" dirty="0"/>
              <a:t>32 Years with Alcoa  </a:t>
            </a:r>
          </a:p>
          <a:p>
            <a:pPr lvl="2"/>
            <a:r>
              <a:rPr lang="en-US" altLang="en-US" sz="2800" dirty="0"/>
              <a:t>Engineer, Engineering manager, plant manager</a:t>
            </a:r>
          </a:p>
          <a:p>
            <a:pPr lvl="2"/>
            <a:endParaRPr lang="en-US" altLang="en-US" sz="2800" dirty="0"/>
          </a:p>
          <a:p>
            <a:r>
              <a:rPr lang="en-US" altLang="en-US" dirty="0"/>
              <a:t>5 years with GE Nuclear</a:t>
            </a:r>
          </a:p>
          <a:p>
            <a:endParaRPr lang="en-US" altLang="en-US" dirty="0"/>
          </a:p>
          <a:p>
            <a:r>
              <a:rPr lang="en-US" altLang="en-US" sz="2800" dirty="0"/>
              <a:t>Started the Alcoa EE program in 2002</a:t>
            </a:r>
          </a:p>
          <a:p>
            <a:pPr marL="0" indent="0">
              <a:buNone/>
            </a:pPr>
            <a:endParaRPr lang="en-US" altLang="en-US" sz="2800" dirty="0"/>
          </a:p>
          <a:p>
            <a:r>
              <a:rPr lang="en-US" altLang="en-US" sz="2800" dirty="0"/>
              <a:t>Performed more than 30 Energy </a:t>
            </a:r>
            <a:r>
              <a:rPr lang="en-US" altLang="en-US" dirty="0"/>
              <a:t>Treasure</a:t>
            </a:r>
            <a:r>
              <a:rPr lang="en-US" altLang="en-US" sz="2800" dirty="0"/>
              <a:t> Hunts</a:t>
            </a:r>
          </a:p>
          <a:p>
            <a:endParaRPr lang="en-US" altLang="en-US" sz="2800" dirty="0"/>
          </a:p>
          <a:p>
            <a:r>
              <a:rPr lang="en-US" altLang="en-US" sz="2800" dirty="0"/>
              <a:t>Consulting with US </a:t>
            </a:r>
            <a:r>
              <a:rPr lang="en-US" altLang="en-US" dirty="0"/>
              <a:t>Department</a:t>
            </a:r>
            <a:r>
              <a:rPr lang="en-US" altLang="en-US" sz="2800" dirty="0"/>
              <a:t> of Energy, </a:t>
            </a:r>
            <a:r>
              <a:rPr lang="en-US" altLang="en-US" dirty="0"/>
              <a:t>food</a:t>
            </a:r>
            <a:r>
              <a:rPr lang="en-US" altLang="en-US" sz="2800" dirty="0"/>
              <a:t>, metals, pharma, building products.</a:t>
            </a:r>
          </a:p>
          <a:p>
            <a:endParaRPr lang="en-US" altLang="en-US" sz="2800" dirty="0"/>
          </a:p>
          <a:p>
            <a:endParaRPr lang="en-US" altLang="en-US" sz="2800" dirty="0"/>
          </a:p>
        </p:txBody>
      </p:sp>
      <p:sp>
        <p:nvSpPr>
          <p:cNvPr id="4" name="TextBox 3"/>
          <p:cNvSpPr txBox="1"/>
          <p:nvPr/>
        </p:nvSpPr>
        <p:spPr>
          <a:xfrm rot="20544165">
            <a:off x="2621238" y="2840307"/>
            <a:ext cx="3272452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Facilitator Bio</a:t>
            </a:r>
          </a:p>
        </p:txBody>
      </p:sp>
    </p:spTree>
    <p:extLst>
      <p:ext uri="{BB962C8B-B14F-4D97-AF65-F5344CB8AC3E}">
        <p14:creationId xmlns:p14="http://schemas.microsoft.com/office/powerpoint/2010/main" val="2699049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7310"/>
          </a:xfrm>
        </p:spPr>
        <p:txBody>
          <a:bodyPr>
            <a:noAutofit/>
          </a:bodyPr>
          <a:lstStyle/>
          <a:p>
            <a:r>
              <a:rPr lang="en-US" altLang="en-US" dirty="0"/>
              <a:t>Basic Daily Format – Energy </a:t>
            </a:r>
            <a:r>
              <a:rPr lang="en-US" dirty="0"/>
              <a:t>Treasure Hunt</a:t>
            </a:r>
            <a:endParaRPr lang="en-US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804" y="1219200"/>
            <a:ext cx="8110396" cy="4757410"/>
          </a:xfrm>
        </p:spPr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/>
              <a:t>Sunday – 8AM – 4PM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Introductions, background information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Training on best practices identification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Training on use of diagnostic equipment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Observe idle facility, generate ideas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Daily flip-chart notes – major opportunities</a:t>
            </a:r>
          </a:p>
          <a:p>
            <a:pPr lvl="1"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Monday – 7AM – 5PM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Training on use of DOE software tools and calculation sheets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Observe facility under operation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Investigate ideas, gather information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Identify and complete top 2 detail sheets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Complete presentation slides for top 2 detail sheets</a:t>
            </a:r>
          </a:p>
          <a:p>
            <a:pPr lvl="1"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Tuesday – 7AM – 4PM</a:t>
            </a:r>
          </a:p>
          <a:p>
            <a:pPr lvl="1">
              <a:buFont typeface="Arial" pitchFamily="34" charset="0"/>
              <a:buChar char="•"/>
            </a:pPr>
            <a:r>
              <a:rPr lang="en-US" sz="1900" dirty="0"/>
              <a:t>Finalize / review all detail sheets</a:t>
            </a:r>
          </a:p>
          <a:p>
            <a:pPr lvl="1">
              <a:buFont typeface="Arial" pitchFamily="34" charset="0"/>
              <a:buChar char="•"/>
            </a:pPr>
            <a:r>
              <a:rPr lang="en-US" sz="1900" dirty="0"/>
              <a:t>Findings summary</a:t>
            </a:r>
          </a:p>
          <a:p>
            <a:pPr lvl="1">
              <a:buFont typeface="Arial" pitchFamily="34" charset="0"/>
              <a:buChar char="•"/>
            </a:pPr>
            <a:r>
              <a:rPr lang="en-US" sz="1900" dirty="0"/>
              <a:t>Dry run through presentation / format</a:t>
            </a:r>
          </a:p>
          <a:p>
            <a:pPr lvl="1">
              <a:buFont typeface="Arial" pitchFamily="34" charset="0"/>
              <a:buChar char="•"/>
            </a:pPr>
            <a:r>
              <a:rPr lang="en-US" sz="1900" dirty="0"/>
              <a:t>Present to management</a:t>
            </a:r>
          </a:p>
          <a:p>
            <a:pPr lvl="1">
              <a:buFont typeface="Arial" pitchFamily="34" charset="0"/>
              <a:buChar char="•"/>
            </a:pPr>
            <a:endParaRPr lang="en-US" sz="2000" dirty="0"/>
          </a:p>
          <a:p>
            <a:pPr lvl="1">
              <a:buFont typeface="Arial" pitchFamily="34" charset="0"/>
              <a:buChar char="•"/>
            </a:pPr>
            <a:endParaRPr lang="en-US" sz="2000" dirty="0"/>
          </a:p>
          <a:p>
            <a:pPr lvl="1">
              <a:buFont typeface="Arial" pitchFamily="34" charset="0"/>
              <a:buChar char="•"/>
            </a:pPr>
            <a:endParaRPr lang="en-US" sz="2000" dirty="0"/>
          </a:p>
          <a:p>
            <a:pPr lvl="1">
              <a:buFont typeface="Arial" pitchFamily="34" charset="0"/>
              <a:buChar char="•"/>
            </a:pPr>
            <a:endParaRPr lang="en-US" sz="2000" dirty="0"/>
          </a:p>
          <a:p>
            <a:pPr lvl="1">
              <a:buFont typeface="Arial" pitchFamily="34" charset="0"/>
              <a:buChar char="•"/>
            </a:pPr>
            <a:endParaRPr lang="en-US" sz="2000" dirty="0"/>
          </a:p>
          <a:p>
            <a:pPr lvl="1"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27703" y="57912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Sunday is typically a non-production day for many facilities. The Energy Treasure Hunt agenda is adjusted  appropriately for  plant hosting the event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600731" cy="1077310"/>
          </a:xfrm>
        </p:spPr>
        <p:txBody>
          <a:bodyPr/>
          <a:lstStyle/>
          <a:p>
            <a:r>
              <a:rPr lang="en-US" dirty="0"/>
              <a:t>Weekend Demand / Fixed Usage</a:t>
            </a: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7534" y="1236966"/>
            <a:ext cx="6562725" cy="482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eft Brace 9"/>
          <p:cNvSpPr/>
          <p:nvPr/>
        </p:nvSpPr>
        <p:spPr bwMode="auto">
          <a:xfrm rot="16200000">
            <a:off x="2171700" y="2705100"/>
            <a:ext cx="381000" cy="1219200"/>
          </a:xfrm>
          <a:prstGeom prst="leftBrace">
            <a:avLst/>
          </a:prstGeom>
          <a:noFill/>
          <a:ln w="25400" cap="flat" cmpd="sng" algn="ctr">
            <a:solidFill>
              <a:srgbClr val="33CC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96" charset="-128"/>
            </a:endParaRPr>
          </a:p>
        </p:txBody>
      </p:sp>
      <p:sp>
        <p:nvSpPr>
          <p:cNvPr id="12" name="Left Brace 11"/>
          <p:cNvSpPr/>
          <p:nvPr/>
        </p:nvSpPr>
        <p:spPr bwMode="auto">
          <a:xfrm rot="16200000">
            <a:off x="5219700" y="2705100"/>
            <a:ext cx="381000" cy="1219200"/>
          </a:xfrm>
          <a:prstGeom prst="leftBrace">
            <a:avLst/>
          </a:prstGeom>
          <a:noFill/>
          <a:ln w="25400" cap="flat" cmpd="sng" algn="ctr">
            <a:solidFill>
              <a:srgbClr val="33CC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96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2819400"/>
            <a:ext cx="1676400" cy="830997"/>
          </a:xfrm>
          <a:prstGeom prst="rect">
            <a:avLst/>
          </a:prstGeom>
          <a:noFill/>
          <a:ln w="25400" cap="flat" cmpd="sng" algn="ctr">
            <a:solidFill>
              <a:srgbClr val="33CC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Weekend Demand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72319" y="3477079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Team 1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0" y="338183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Team 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86200" y="1934030"/>
            <a:ext cx="1676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Facilitator</a:t>
            </a:r>
          </a:p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&amp; Host</a:t>
            </a:r>
          </a:p>
        </p:txBody>
      </p:sp>
      <p:cxnSp>
        <p:nvCxnSpPr>
          <p:cNvPr id="15" name="Straight Connector 14"/>
          <p:cNvCxnSpPr>
            <a:stCxn id="12" idx="1"/>
            <a:endCxn id="6" idx="0"/>
          </p:cNvCxnSpPr>
          <p:nvPr/>
        </p:nvCxnSpPr>
        <p:spPr>
          <a:xfrm flipH="1">
            <a:off x="1710519" y="2315030"/>
            <a:ext cx="2175681" cy="1162049"/>
          </a:xfrm>
          <a:prstGeom prst="line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6" idx="3"/>
            <a:endCxn id="7" idx="1"/>
          </p:cNvCxnSpPr>
          <p:nvPr/>
        </p:nvCxnSpPr>
        <p:spPr>
          <a:xfrm flipV="1">
            <a:off x="2548719" y="3800930"/>
            <a:ext cx="4309281" cy="95249"/>
          </a:xfrm>
          <a:prstGeom prst="line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2" idx="3"/>
            <a:endCxn id="7" idx="0"/>
          </p:cNvCxnSpPr>
          <p:nvPr/>
        </p:nvCxnSpPr>
        <p:spPr>
          <a:xfrm>
            <a:off x="5562600" y="2315030"/>
            <a:ext cx="2133600" cy="1066800"/>
          </a:xfrm>
          <a:prstGeom prst="line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962400" y="338183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Team 2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724400" y="2696030"/>
            <a:ext cx="0" cy="685800"/>
          </a:xfrm>
          <a:prstGeom prst="line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0" y="0"/>
            <a:ext cx="7600731" cy="1077310"/>
          </a:xfrm>
        </p:spPr>
        <p:txBody>
          <a:bodyPr/>
          <a:lstStyle/>
          <a:p>
            <a:r>
              <a:rPr lang="en-US" dirty="0"/>
              <a:t>Determine Focus Areas / Teams</a:t>
            </a:r>
          </a:p>
        </p:txBody>
      </p:sp>
      <p:sp>
        <p:nvSpPr>
          <p:cNvPr id="13" name="Left Brace 12"/>
          <p:cNvSpPr/>
          <p:nvPr/>
        </p:nvSpPr>
        <p:spPr>
          <a:xfrm rot="16200000">
            <a:off x="4400550" y="1267280"/>
            <a:ext cx="800100" cy="7315200"/>
          </a:xfrm>
          <a:prstGeom prst="lef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219200" y="574403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Examples of team focus areas. Select focus areas based on your facility.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0" y="132443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(Target 3 teams of 5 participants)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290" y="0"/>
            <a:ext cx="9156290" cy="1077310"/>
          </a:xfrm>
        </p:spPr>
        <p:txBody>
          <a:bodyPr/>
          <a:lstStyle/>
          <a:p>
            <a:r>
              <a:rPr lang="en-US" dirty="0"/>
              <a:t>How do we approach a Treasure Hunt?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30387317"/>
              </p:ext>
            </p:extLst>
          </p:nvPr>
        </p:nvGraphicFramePr>
        <p:xfrm>
          <a:off x="1371600" y="1295400"/>
          <a:ext cx="64008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00400" y="3048000"/>
            <a:ext cx="251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Implement opportunities during the Treasure Hunt where possible!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748" y="228600"/>
            <a:ext cx="8229600" cy="639763"/>
          </a:xfrm>
        </p:spPr>
        <p:txBody>
          <a:bodyPr/>
          <a:lstStyle/>
          <a:p>
            <a:r>
              <a:rPr lang="en-US" dirty="0"/>
              <a:t>Observing The Idle Facility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54188"/>
          </a:xfrm>
        </p:spPr>
        <p:txBody>
          <a:bodyPr>
            <a:normAutofit/>
          </a:bodyPr>
          <a:lstStyle/>
          <a:p>
            <a:r>
              <a:rPr lang="en-US" sz="2400" dirty="0"/>
              <a:t>Most important day for generating ideas</a:t>
            </a:r>
          </a:p>
          <a:p>
            <a:r>
              <a:rPr lang="en-US" sz="2400" dirty="0"/>
              <a:t>Rarely is production activity 24 hrs / 7 days a week</a:t>
            </a:r>
          </a:p>
          <a:p>
            <a:pPr lvl="1"/>
            <a:r>
              <a:rPr lang="en-US" sz="2000" dirty="0"/>
              <a:t>Take note of maintenance downtime / shift changes / off shifts</a:t>
            </a:r>
          </a:p>
          <a:p>
            <a:r>
              <a:rPr lang="en-US" sz="2400" dirty="0"/>
              <a:t>Use your eyes and ears to find wasted energy!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38747" y="3762373"/>
            <a:ext cx="106870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00800" y="4114800"/>
            <a:ext cx="1524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00600" y="3205633"/>
            <a:ext cx="1419225" cy="2894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2800" y="2819400"/>
            <a:ext cx="88582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916"/>
            <a:ext cx="7600731" cy="1077310"/>
          </a:xfrm>
        </p:spPr>
        <p:txBody>
          <a:bodyPr/>
          <a:lstStyle/>
          <a:p>
            <a:r>
              <a:rPr lang="en-US" dirty="0"/>
              <a:t>Fixed vs. Variable Energy Usage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41326" y="3127669"/>
            <a:ext cx="2057400" cy="32385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dirty="0">
                <a:solidFill>
                  <a:srgbClr val="000000"/>
                </a:solidFill>
                <a:latin typeface="Arial Narrow" pitchFamily="34" charset="0"/>
              </a:rPr>
              <a:t>Bldg &amp; Security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41326" y="2822869"/>
            <a:ext cx="2057400" cy="3238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dirty="0">
                <a:solidFill>
                  <a:srgbClr val="000000"/>
                </a:solidFill>
                <a:latin typeface="Arial Narrow" pitchFamily="34" charset="0"/>
              </a:rPr>
              <a:t>Startup / Shutdown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41326" y="2518069"/>
            <a:ext cx="2057400" cy="32385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dirty="0">
                <a:solidFill>
                  <a:srgbClr val="000000"/>
                </a:solidFill>
                <a:latin typeface="Arial Narrow" pitchFamily="34" charset="0"/>
              </a:rPr>
              <a:t>Fixed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 rot="16200000">
            <a:off x="953148" y="972491"/>
            <a:ext cx="1028992" cy="2062163"/>
          </a:xfrm>
          <a:prstGeom prst="rtTriangl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b" anchorCtr="1"/>
          <a:lstStyle/>
          <a:p>
            <a:r>
              <a:rPr lang="en-US" sz="1400" dirty="0">
                <a:solidFill>
                  <a:srgbClr val="000000"/>
                </a:solidFill>
                <a:latin typeface="Arial Narrow" pitchFamily="34" charset="0"/>
              </a:rPr>
              <a:t>Variable</a:t>
            </a: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436563" y="3430881"/>
            <a:ext cx="274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447676" y="1274389"/>
            <a:ext cx="0" cy="21375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467729" y="1523998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>
                <a:latin typeface="Arial Narrow" pitchFamily="34" charset="0"/>
              </a:rPr>
              <a:t>Energy</a:t>
            </a: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1832226" y="3448175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>
                <a:latin typeface="Arial Narrow" pitchFamily="34" charset="0"/>
              </a:rPr>
              <a:t>Volume</a:t>
            </a:r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7488156" y="3451519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>
                <a:latin typeface="Arial Narrow" pitchFamily="34" charset="0"/>
              </a:rPr>
              <a:t>Volume</a:t>
            </a:r>
          </a:p>
        </p:txBody>
      </p:sp>
      <p:sp>
        <p:nvSpPr>
          <p:cNvPr id="26" name="AutoShape 21"/>
          <p:cNvSpPr>
            <a:spLocks noChangeArrowheads="1"/>
          </p:cNvSpPr>
          <p:nvPr/>
        </p:nvSpPr>
        <p:spPr bwMode="auto">
          <a:xfrm>
            <a:off x="3352800" y="2207777"/>
            <a:ext cx="2362200" cy="762000"/>
          </a:xfrm>
          <a:prstGeom prst="rightArrow">
            <a:avLst>
              <a:gd name="adj1" fmla="val 50000"/>
              <a:gd name="adj2" fmla="val 35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598324" y="3756319"/>
            <a:ext cx="7005637" cy="2279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514350" indent="-514350">
              <a:buAutoNum type="arabicParenR"/>
            </a:pPr>
            <a:r>
              <a:rPr lang="en-US" sz="2800" dirty="0"/>
              <a:t>Control operating times</a:t>
            </a:r>
          </a:p>
          <a:p>
            <a:pPr marL="342900" indent="-342900"/>
            <a:r>
              <a:rPr lang="en-US" sz="2800" dirty="0"/>
              <a:t>2)  Automate shutdowns</a:t>
            </a:r>
          </a:p>
          <a:p>
            <a:pPr marL="342900" indent="-342900"/>
            <a:r>
              <a:rPr lang="en-US" sz="2800" dirty="0"/>
              <a:t>3)  Control temperature set points</a:t>
            </a:r>
          </a:p>
          <a:p>
            <a:pPr marL="342900" indent="-342900"/>
            <a:r>
              <a:rPr lang="en-US" sz="2800" dirty="0"/>
              <a:t>4)  Just in time operations</a:t>
            </a:r>
          </a:p>
        </p:txBody>
      </p:sp>
      <p:sp>
        <p:nvSpPr>
          <p:cNvPr id="28" name="Rectangle 33"/>
          <p:cNvSpPr>
            <a:spLocks noChangeArrowheads="1"/>
          </p:cNvSpPr>
          <p:nvPr/>
        </p:nvSpPr>
        <p:spPr bwMode="auto">
          <a:xfrm>
            <a:off x="3581400" y="1736872"/>
            <a:ext cx="1600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/>
            <a:r>
              <a:rPr lang="en-US" dirty="0"/>
              <a:t>ENERGY</a:t>
            </a:r>
          </a:p>
          <a:p>
            <a:pPr marL="342900" indent="-342900"/>
            <a:r>
              <a:rPr lang="en-US" dirty="0"/>
              <a:t>MINIMIZATION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6230856" y="3127668"/>
            <a:ext cx="2057400" cy="32385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dirty="0">
                <a:solidFill>
                  <a:srgbClr val="000000"/>
                </a:solidFill>
                <a:latin typeface="Arial Narrow" pitchFamily="34" charset="0"/>
              </a:rPr>
              <a:t>Bldg &amp; Security</a:t>
            </a:r>
          </a:p>
        </p:txBody>
      </p:sp>
      <p:sp>
        <p:nvSpPr>
          <p:cNvPr id="30" name="Rectangle 6"/>
          <p:cNvSpPr>
            <a:spLocks noChangeArrowheads="1"/>
          </p:cNvSpPr>
          <p:nvPr/>
        </p:nvSpPr>
        <p:spPr bwMode="auto">
          <a:xfrm>
            <a:off x="6230856" y="2895600"/>
            <a:ext cx="2057400" cy="251118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dirty="0">
                <a:solidFill>
                  <a:srgbClr val="000000"/>
                </a:solidFill>
                <a:latin typeface="Arial Narrow" pitchFamily="34" charset="0"/>
              </a:rPr>
              <a:t>Startup / Shutdown</a:t>
            </a: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6242762" y="2632577"/>
            <a:ext cx="2045494" cy="251117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400" dirty="0">
                <a:solidFill>
                  <a:srgbClr val="000000"/>
                </a:solidFill>
                <a:latin typeface="Arial Narrow" pitchFamily="34" charset="0"/>
              </a:rPr>
              <a:t>Fixed</a:t>
            </a:r>
          </a:p>
        </p:txBody>
      </p:sp>
      <p:sp>
        <p:nvSpPr>
          <p:cNvPr id="32" name="AutoShape 8"/>
          <p:cNvSpPr>
            <a:spLocks noChangeArrowheads="1"/>
          </p:cNvSpPr>
          <p:nvPr/>
        </p:nvSpPr>
        <p:spPr bwMode="auto">
          <a:xfrm rot="16200000">
            <a:off x="6918098" y="1262418"/>
            <a:ext cx="689267" cy="2051050"/>
          </a:xfrm>
          <a:prstGeom prst="rtTriangl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b" anchorCtr="1"/>
          <a:lstStyle/>
          <a:p>
            <a:r>
              <a:rPr lang="en-US" sz="1400" dirty="0">
                <a:solidFill>
                  <a:srgbClr val="000000"/>
                </a:solidFill>
                <a:latin typeface="Arial Narrow" pitchFamily="34" charset="0"/>
              </a:rPr>
              <a:t>Variable</a:t>
            </a:r>
          </a:p>
        </p:txBody>
      </p:sp>
      <p:sp>
        <p:nvSpPr>
          <p:cNvPr id="33" name="Line 9"/>
          <p:cNvSpPr>
            <a:spLocks noChangeShapeType="1"/>
          </p:cNvSpPr>
          <p:nvPr/>
        </p:nvSpPr>
        <p:spPr bwMode="auto">
          <a:xfrm>
            <a:off x="6226093" y="3430880"/>
            <a:ext cx="2743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4" name="Line 10"/>
          <p:cNvSpPr>
            <a:spLocks noChangeShapeType="1"/>
          </p:cNvSpPr>
          <p:nvPr/>
        </p:nvSpPr>
        <p:spPr bwMode="auto">
          <a:xfrm flipV="1">
            <a:off x="6237206" y="1274388"/>
            <a:ext cx="0" cy="21375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35" name="Rectangle 11"/>
          <p:cNvSpPr>
            <a:spLocks noChangeArrowheads="1"/>
          </p:cNvSpPr>
          <p:nvPr/>
        </p:nvSpPr>
        <p:spPr bwMode="auto">
          <a:xfrm>
            <a:off x="6226093" y="1698772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>
                <a:latin typeface="Arial Narrow" pitchFamily="34" charset="0"/>
              </a:rPr>
              <a:t>Energy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4" y="-19665"/>
            <a:ext cx="8600966" cy="1077310"/>
          </a:xfrm>
        </p:spPr>
        <p:txBody>
          <a:bodyPr/>
          <a:lstStyle/>
          <a:p>
            <a:r>
              <a:rPr lang="en-US" dirty="0"/>
              <a:t>Typical Treasure Hunt opportunities – Lighting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067800" cy="4754563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/>
              <a:t>Turn off excess lighting where possible. During a treasure hunt, experiment by turning off lights and then measuring the available lumens.</a:t>
            </a:r>
          </a:p>
          <a:p>
            <a:pPr marL="457200" lvl="1" indent="0">
              <a:buNone/>
            </a:pPr>
            <a:r>
              <a:rPr lang="en-US" dirty="0"/>
              <a:t> </a:t>
            </a:r>
          </a:p>
          <a:p>
            <a:pPr lvl="1"/>
            <a:r>
              <a:rPr lang="en-US" dirty="0"/>
              <a:t>At infrequently occupied areas, Implement shut down procedures or install occupancy sensors.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Identify unnecessary lighting. Robots do not need light to work.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Retrofit lighting with more efficient technology.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LED can save more on maintenance than energy in some applications.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38400" y="1066800"/>
            <a:ext cx="685800" cy="84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066800"/>
            <a:ext cx="685800" cy="84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0" y="1066800"/>
            <a:ext cx="685800" cy="84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5400" y="1066800"/>
            <a:ext cx="685800" cy="84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48400" y="1066800"/>
            <a:ext cx="685800" cy="84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91400" y="1066800"/>
            <a:ext cx="685800" cy="84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1077310"/>
          </a:xfrm>
        </p:spPr>
        <p:txBody>
          <a:bodyPr/>
          <a:lstStyle/>
          <a:p>
            <a:r>
              <a:rPr lang="en-US" dirty="0"/>
              <a:t>Typical Treasure Hunt opportunities – Steam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5105400" cy="4754563"/>
          </a:xfrm>
        </p:spPr>
        <p:txBody>
          <a:bodyPr>
            <a:noAutofit/>
          </a:bodyPr>
          <a:lstStyle/>
          <a:p>
            <a:pPr lvl="1"/>
            <a:r>
              <a:rPr lang="en-US" sz="2400" dirty="0"/>
              <a:t>General steam leaks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Broken Steam Traps 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Condensate leaks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Boiler Tune up  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Poor or missing insulation</a:t>
            </a:r>
          </a:p>
          <a:p>
            <a:pPr marL="457200" lvl="1" indent="0">
              <a:buNone/>
            </a:pPr>
            <a:endParaRPr lang="en-US" sz="2400" dirty="0"/>
          </a:p>
          <a:p>
            <a:pPr lvl="1"/>
            <a:r>
              <a:rPr lang="en-US" sz="2400" dirty="0"/>
              <a:t>Building heat with poor control</a:t>
            </a:r>
          </a:p>
          <a:p>
            <a:endParaRPr lang="en-US" sz="24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354" y="1447800"/>
            <a:ext cx="298383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404" y="3581400"/>
            <a:ext cx="2964782" cy="2627443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" y="304800"/>
            <a:ext cx="9133077" cy="479822"/>
          </a:xfrm>
        </p:spPr>
        <p:txBody>
          <a:bodyPr>
            <a:noAutofit/>
          </a:bodyPr>
          <a:lstStyle/>
          <a:p>
            <a:r>
              <a:rPr lang="en-US" dirty="0"/>
              <a:t>Typical Treasure Hunt Opportunities –Compressed Air </a:t>
            </a:r>
          </a:p>
        </p:txBody>
      </p:sp>
      <p:sp>
        <p:nvSpPr>
          <p:cNvPr id="3" name="Rectangle 2"/>
          <p:cNvSpPr/>
          <p:nvPr/>
        </p:nvSpPr>
        <p:spPr>
          <a:xfrm>
            <a:off x="19050" y="1219200"/>
            <a:ext cx="63817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Operate at the lowest practical pressure set point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Replace pneumatic energy with electrical energy where practical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Evaluate high efficiency nozzles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Eliminate inappropriate end use applications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Optimize control strategy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Perform a leak survey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Install solenoid valves on open blowing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No loss condensate drains</a:t>
            </a:r>
          </a:p>
        </p:txBody>
      </p:sp>
      <p:sp>
        <p:nvSpPr>
          <p:cNvPr id="5" name="Rectangle 4"/>
          <p:cNvSpPr/>
          <p:nvPr/>
        </p:nvSpPr>
        <p:spPr>
          <a:xfrm>
            <a:off x="3603482" y="2717456"/>
            <a:ext cx="302895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  <a:defRPr/>
            </a:pPr>
            <a:endParaRPr lang="en-US" sz="1500" b="1" dirty="0">
              <a:solidFill>
                <a:srgbClr val="F1931C"/>
              </a:solidFill>
              <a:cs typeface="Lucida Sans Unicode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4310613"/>
            <a:ext cx="2521770" cy="1872707"/>
          </a:xfrm>
          <a:prstGeom prst="rect">
            <a:avLst/>
          </a:prstGeom>
        </p:spPr>
      </p:pic>
      <p:pic>
        <p:nvPicPr>
          <p:cNvPr id="9" name="Picture 8" descr="IMG00131-20121008-082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6483581" y="2025276"/>
            <a:ext cx="2322068" cy="20243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72225" y="1137761"/>
            <a:ext cx="182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bag test on compressed air leaks!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05800" y="1304925"/>
            <a:ext cx="0" cy="381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1131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763000" cy="639763"/>
          </a:xfrm>
        </p:spPr>
        <p:txBody>
          <a:bodyPr>
            <a:normAutofit/>
          </a:bodyPr>
          <a:lstStyle/>
          <a:p>
            <a:r>
              <a:rPr lang="en-US" dirty="0"/>
              <a:t>Typical Treasure Hunt opportunities - Exhaust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71110"/>
            <a:ext cx="8229600" cy="48541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dirty="0"/>
              <a:t>Exhaust systems frequently operate regardless of production requirements. Implement shut down procedures or automate shut down based on production processes. 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Fume hoods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Scrubbers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Dust collectors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Extraction systems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Chip collectors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9" name="Picture 2" descr="E:\LaPorte Photos\PB050550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810000" y="4419600"/>
            <a:ext cx="2443454" cy="1605698"/>
          </a:xfrm>
          <a:prstGeom prst="rect">
            <a:avLst/>
          </a:prstGeom>
          <a:noFill/>
        </p:spPr>
      </p:pic>
      <p:pic>
        <p:nvPicPr>
          <p:cNvPr id="11" name="Picture 10" descr="Line 2 burner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10000" y="2717426"/>
            <a:ext cx="2443454" cy="1625974"/>
          </a:xfrm>
          <a:prstGeom prst="rect">
            <a:avLst/>
          </a:prstGeom>
        </p:spPr>
      </p:pic>
      <p:pic>
        <p:nvPicPr>
          <p:cNvPr id="13" name="Picture 12" descr="P10307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81750" y="2710542"/>
            <a:ext cx="2381250" cy="1632857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 rot="5400000">
            <a:off x="6771293" y="4058630"/>
            <a:ext cx="1630737" cy="2352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" y="2895600"/>
            <a:ext cx="9372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Energy Treasure Hunt Exchange</a:t>
            </a:r>
            <a:br>
              <a:rPr lang="en-US" dirty="0">
                <a:solidFill>
                  <a:schemeClr val="tx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Overview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8666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077310"/>
          </a:xfrm>
        </p:spPr>
        <p:txBody>
          <a:bodyPr/>
          <a:lstStyle/>
          <a:p>
            <a:r>
              <a:rPr lang="en-US" dirty="0"/>
              <a:t>Typical Treasure Hunt opportunities – Process Heating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5313218" cy="4525963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/>
              <a:t>Combustion tuning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Combustion efficiency – burner upgrades, </a:t>
            </a:r>
            <a:r>
              <a:rPr lang="en-US" dirty="0" err="1"/>
              <a:t>recuperators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Poor furnace insulation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Furnace shut downs / non-production management</a:t>
            </a:r>
          </a:p>
          <a:p>
            <a:pPr lvl="2"/>
            <a:r>
              <a:rPr lang="en-US" dirty="0"/>
              <a:t>Temperature set points</a:t>
            </a:r>
          </a:p>
          <a:p>
            <a:pPr lvl="2"/>
            <a:r>
              <a:rPr lang="en-US" dirty="0"/>
              <a:t>Recirculation fans / blowers </a:t>
            </a:r>
          </a:p>
          <a:p>
            <a:pPr lvl="2"/>
            <a:r>
              <a:rPr lang="en-US" dirty="0"/>
              <a:t>Minimize ramp up time</a:t>
            </a:r>
          </a:p>
          <a:p>
            <a:pPr lvl="2"/>
            <a:r>
              <a:rPr lang="en-US" dirty="0"/>
              <a:t>Excessive soak time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1600" y="1295399"/>
            <a:ext cx="3733800" cy="285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Line 6 Flame Curtai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81600" y="4419600"/>
            <a:ext cx="2133600" cy="1492162"/>
          </a:xfrm>
          <a:prstGeom prst="rect">
            <a:avLst/>
          </a:prstGeom>
        </p:spPr>
      </p:pic>
      <p:pic>
        <p:nvPicPr>
          <p:cNvPr id="7" name="Picture 6" descr="Line 2 burner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543800" y="4419600"/>
            <a:ext cx="1397207" cy="1492162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7310"/>
          </a:xfrm>
        </p:spPr>
        <p:txBody>
          <a:bodyPr/>
          <a:lstStyle/>
          <a:p>
            <a:r>
              <a:rPr lang="en-US" dirty="0"/>
              <a:t>Typical Treasure Hunt opportunities – Cooling / HVAC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6248400" cy="498316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sz="3200" dirty="0"/>
              <a:t>Cooling Towers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Match tower capacity with process requirements</a:t>
            </a:r>
          </a:p>
          <a:p>
            <a:pPr lvl="2"/>
            <a:r>
              <a:rPr lang="en-US" sz="2000" dirty="0"/>
              <a:t>Less active cooling may be needed during night, colder seasons, and non production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Check for throttled pumps / opportunities for VFD</a:t>
            </a:r>
          </a:p>
          <a:p>
            <a:pPr lvl="0"/>
            <a:endParaRPr lang="en-US" dirty="0"/>
          </a:p>
          <a:p>
            <a:pPr lvl="0"/>
            <a:r>
              <a:rPr lang="en-US" sz="3200" dirty="0"/>
              <a:t>HVAC / Makeup Air / Comfort Cooling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Use programmable thermostats to optimize cooling schedule</a:t>
            </a:r>
          </a:p>
          <a:p>
            <a:pPr lvl="2"/>
            <a:r>
              <a:rPr lang="en-US" dirty="0"/>
              <a:t>Particularly in non 24/7 areas such as offices, warehouses, partial production areas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Challenge temperature set points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Less makeup air may be needed during non production, if possible, shut down a few units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 descr="P10307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00" y="1447800"/>
            <a:ext cx="2209800" cy="1588294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858000" y="3733800"/>
            <a:ext cx="2209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25"/>
            <a:ext cx="9144000" cy="1077310"/>
          </a:xfrm>
        </p:spPr>
        <p:txBody>
          <a:bodyPr>
            <a:normAutofit/>
          </a:bodyPr>
          <a:lstStyle/>
          <a:p>
            <a:r>
              <a:rPr lang="en-US" dirty="0"/>
              <a:t>Typical Treasure Hunt opportunities – Process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686800" cy="4983163"/>
          </a:xfrm>
        </p:spPr>
        <p:txBody>
          <a:bodyPr>
            <a:normAutofit fontScale="92500"/>
          </a:bodyPr>
          <a:lstStyle/>
          <a:p>
            <a:pPr lvl="1"/>
            <a:r>
              <a:rPr lang="en-US" dirty="0"/>
              <a:t>Ensure auxiliary energy is minimized during non production</a:t>
            </a:r>
          </a:p>
          <a:p>
            <a:pPr lvl="2"/>
            <a:r>
              <a:rPr lang="en-US" dirty="0"/>
              <a:t>Shut down lubrication pumps, valve off compressed air, consoles, lighting panels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Production cells should have a shut down procedure during idle time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If the process is not a bottleneck in plant production, consider batch processing and avoid constant idle time waiting for product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Optimize throughput </a:t>
            </a:r>
          </a:p>
          <a:p>
            <a:pPr lvl="2"/>
            <a:r>
              <a:rPr lang="en-US" dirty="0"/>
              <a:t>parts washers</a:t>
            </a:r>
          </a:p>
          <a:p>
            <a:pPr lvl="2"/>
            <a:r>
              <a:rPr lang="en-US" dirty="0"/>
              <a:t>cooling tables / fans </a:t>
            </a:r>
          </a:p>
          <a:p>
            <a:pPr lvl="2"/>
            <a:r>
              <a:rPr lang="en-US" dirty="0"/>
              <a:t>die heaters</a:t>
            </a:r>
          </a:p>
          <a:p>
            <a:pPr lvl="2"/>
            <a:r>
              <a:rPr lang="en-US" dirty="0"/>
              <a:t>Extrusion machines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14800" y="3962400"/>
            <a:ext cx="4267200" cy="2094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229600" cy="639763"/>
          </a:xfrm>
        </p:spPr>
        <p:txBody>
          <a:bodyPr/>
          <a:lstStyle/>
          <a:p>
            <a:pPr lvl="0"/>
            <a:r>
              <a:rPr lang="en-US" dirty="0"/>
              <a:t>Documentation using Opportunity Sheet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15400" cy="144970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2400" dirty="0"/>
              <a:t>An opportunity detail sheet is a tool that helps organize and document information about identified opportunities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Each opportunity should have an individual “opportunity sheet”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304800" y="2714941"/>
            <a:ext cx="3429000" cy="345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0988" indent="-280988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Wingdings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Font typeface="Arial" pitchFamily="34" charset="0"/>
              <a:buNone/>
              <a:defRPr/>
            </a:pPr>
            <a:endParaRPr lang="en-US" altLang="en-US" sz="2200" b="1" dirty="0"/>
          </a:p>
          <a:p>
            <a:pPr marL="0" indent="0">
              <a:spcBef>
                <a:spcPts val="1200"/>
              </a:spcBef>
              <a:buFont typeface="Arial" pitchFamily="34" charset="0"/>
              <a:buNone/>
              <a:defRPr/>
            </a:pPr>
            <a:r>
              <a:rPr lang="en-US" altLang="en-US" sz="2200" b="1" dirty="0"/>
              <a:t>Information captured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200" dirty="0"/>
              <a:t>Description 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200" dirty="0"/>
              <a:t>Implementation costs 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200" b="1" dirty="0"/>
              <a:t>Energy Saved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200" dirty="0"/>
              <a:t>Cost Savings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200" dirty="0"/>
              <a:t>Payback Metrics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14941"/>
            <a:ext cx="5156960" cy="358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30148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itle 2"/>
          <p:cNvSpPr>
            <a:spLocks noGrp="1"/>
          </p:cNvSpPr>
          <p:nvPr>
            <p:ph type="title"/>
          </p:nvPr>
        </p:nvSpPr>
        <p:spPr>
          <a:xfrm>
            <a:off x="-9526" y="0"/>
            <a:ext cx="8772525" cy="1133475"/>
          </a:xfrm>
        </p:spPr>
        <p:txBody>
          <a:bodyPr>
            <a:normAutofit/>
          </a:bodyPr>
          <a:lstStyle/>
          <a:p>
            <a:r>
              <a:rPr lang="en-US" altLang="en-US" dirty="0"/>
              <a:t>Important instructions for opportunity sheets</a:t>
            </a:r>
          </a:p>
        </p:txBody>
      </p:sp>
      <p:sp>
        <p:nvSpPr>
          <p:cNvPr id="41986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5181600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altLang="en-US" dirty="0"/>
              <a:t>Each team leader will be given a flash drive with a copy of a blank master opportunity sheet that is “read only”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altLang="en-US" dirty="0"/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altLang="en-US" dirty="0"/>
              <a:t>For each opportunity open up the master opportunity sheet and “save as” the title of the opportunity. </a:t>
            </a:r>
          </a:p>
          <a:p>
            <a:pPr lvl="1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altLang="en-US" dirty="0"/>
              <a:t>There will be a separate opportunity sheet for each opportunity your team identifies. 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altLang="en-US" dirty="0"/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altLang="en-US" dirty="0"/>
              <a:t>User inputs on the opportunity sheet are marked by green cells– do not modify non-user input cells, this can break the macros embedded in the spreadsheet or modify important formulas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altLang="en-US" dirty="0"/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altLang="en-US" dirty="0"/>
              <a:t>You may append new blank worksheets or “tabs” in a detail sheet if you wish to do off sheet calculations or document further information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endParaRPr lang="en-US" altLang="en-US" dirty="0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idx="1"/>
          </p:nvPr>
        </p:nvSpPr>
        <p:spPr>
          <a:xfrm>
            <a:off x="2743200" y="3048000"/>
            <a:ext cx="3657600" cy="58698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Useful Resources</a:t>
            </a:r>
          </a:p>
        </p:txBody>
      </p:sp>
    </p:spTree>
    <p:extLst>
      <p:ext uri="{BB962C8B-B14F-4D97-AF65-F5344CB8AC3E}">
        <p14:creationId xmlns:p14="http://schemas.microsoft.com/office/powerpoint/2010/main" val="698764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0510"/>
            <a:ext cx="7600731" cy="1077310"/>
          </a:xfrm>
        </p:spPr>
        <p:txBody>
          <a:bodyPr/>
          <a:lstStyle/>
          <a:p>
            <a:r>
              <a:rPr lang="en-US" dirty="0"/>
              <a:t>Useful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229600" cy="3568697"/>
          </a:xfrm>
        </p:spPr>
        <p:txBody>
          <a:bodyPr/>
          <a:lstStyle/>
          <a:p>
            <a:pPr lvl="0"/>
            <a:r>
              <a:rPr lang="en-US" sz="2400" dirty="0"/>
              <a:t>Energy Calculators</a:t>
            </a:r>
          </a:p>
          <a:p>
            <a:pPr lvl="1"/>
            <a:r>
              <a:rPr lang="en-US" sz="1800" dirty="0"/>
              <a:t>To find “Energy Saved” for </a:t>
            </a:r>
          </a:p>
          <a:p>
            <a:pPr marL="457200" lvl="1" indent="0">
              <a:buNone/>
            </a:pPr>
            <a:r>
              <a:rPr lang="en-US" sz="1800" dirty="0"/>
              <a:t>     opportunity sheet</a:t>
            </a:r>
          </a:p>
          <a:p>
            <a:pPr lvl="1"/>
            <a:endParaRPr lang="en-US" sz="1800" dirty="0"/>
          </a:p>
          <a:p>
            <a:pPr lvl="0"/>
            <a:r>
              <a:rPr lang="en-US" sz="2400" dirty="0"/>
              <a:t>Handouts</a:t>
            </a:r>
          </a:p>
          <a:p>
            <a:pPr lvl="1"/>
            <a:r>
              <a:rPr lang="en-US" sz="1800" dirty="0"/>
              <a:t>To help identify opportunity</a:t>
            </a:r>
          </a:p>
          <a:p>
            <a:pPr lvl="1"/>
            <a:endParaRPr lang="en-US" sz="2400" dirty="0"/>
          </a:p>
          <a:p>
            <a:pPr lvl="0"/>
            <a:r>
              <a:rPr lang="en-US" sz="2400" dirty="0"/>
              <a:t>Diagnostic Equipment</a:t>
            </a:r>
          </a:p>
          <a:p>
            <a:pPr lvl="1"/>
            <a:r>
              <a:rPr lang="en-US" sz="1800" dirty="0"/>
              <a:t>To help collect accurate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36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90976372"/>
              </p:ext>
            </p:extLst>
          </p:nvPr>
        </p:nvGraphicFramePr>
        <p:xfrm>
          <a:off x="4648200" y="2590800"/>
          <a:ext cx="44958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525" y="1066800"/>
            <a:ext cx="90011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The following resources are made available to help </a:t>
            </a:r>
          </a:p>
          <a:p>
            <a:r>
              <a:rPr lang="en-US" sz="2800" dirty="0"/>
              <a:t>participants with each step of the treasure hunt process</a:t>
            </a:r>
          </a:p>
        </p:txBody>
      </p:sp>
    </p:spTree>
    <p:extLst>
      <p:ext uri="{BB962C8B-B14F-4D97-AF65-F5344CB8AC3E}">
        <p14:creationId xmlns:p14="http://schemas.microsoft.com/office/powerpoint/2010/main" val="38929434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669" y="0"/>
            <a:ext cx="7600731" cy="1077310"/>
          </a:xfrm>
        </p:spPr>
        <p:txBody>
          <a:bodyPr/>
          <a:lstStyle/>
          <a:p>
            <a:r>
              <a:rPr lang="en-US" dirty="0"/>
              <a:t>Energy Calculators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57151" y="2260402"/>
            <a:ext cx="9258299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dirty="0"/>
          </a:p>
          <a:p>
            <a:pPr lvl="1"/>
            <a:r>
              <a:rPr lang="en-US" dirty="0"/>
              <a:t>Two types of Energy Efficiency Calculators are available</a:t>
            </a:r>
            <a:endParaRPr lang="en-US" b="1" dirty="0"/>
          </a:p>
          <a:p>
            <a:pPr marL="857250" lvl="1" indent="-400050">
              <a:buFont typeface="+mj-lt"/>
              <a:buAutoNum type="romanUcPeriod"/>
            </a:pPr>
            <a:r>
              <a:rPr lang="en-US" b="1" dirty="0"/>
              <a:t>Treasure Hunt Calculators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dirty="0"/>
              <a:t>To estimate the savings associated with typical operational opportunities, e.g. Scheduling the equipment, reducing the load on the equipment etc.</a:t>
            </a:r>
          </a:p>
          <a:p>
            <a:pPr lvl="2"/>
            <a:endParaRPr lang="en-US" b="1" dirty="0"/>
          </a:p>
          <a:p>
            <a:pPr marL="857250" lvl="1" indent="-400050">
              <a:buFont typeface="+mj-lt"/>
              <a:buAutoNum type="romanUcPeriod"/>
            </a:pPr>
            <a:r>
              <a:rPr lang="en-US" b="1" dirty="0"/>
              <a:t>Opportunity Specific Calculators 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600" dirty="0"/>
              <a:t>Available for some common opportunities that cant be easily quantified using the treasure hunt calculator e.g. Insulation, lighting replacement etc.  </a:t>
            </a:r>
            <a:endParaRPr lang="en-US" altLang="en-US" sz="1600" b="1" dirty="0"/>
          </a:p>
          <a:p>
            <a:pPr lvl="1"/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114298" y="5105400"/>
            <a:ext cx="8915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en-US" b="1" dirty="0"/>
              <a:t>Participants can use their own method or tool to quantify savings, however, the result of the calculation and description still needs to be captured in the standard opportunity sheet provided.</a:t>
            </a:r>
          </a:p>
        </p:txBody>
      </p:sp>
      <p:sp>
        <p:nvSpPr>
          <p:cNvPr id="8" name="Rectangle 7"/>
          <p:cNvSpPr/>
          <p:nvPr/>
        </p:nvSpPr>
        <p:spPr>
          <a:xfrm>
            <a:off x="-352427" y="1231702"/>
            <a:ext cx="9372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To quantify the energy savings associated with an identified opportunity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The results from the calculator are used to populate the opportunity sheets.</a:t>
            </a:r>
          </a:p>
        </p:txBody>
      </p:sp>
    </p:spTree>
    <p:extLst>
      <p:ext uri="{BB962C8B-B14F-4D97-AF65-F5344CB8AC3E}">
        <p14:creationId xmlns:p14="http://schemas.microsoft.com/office/powerpoint/2010/main" val="38188430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5" y="1451391"/>
            <a:ext cx="4273731" cy="4525963"/>
          </a:xfrm>
        </p:spPr>
        <p:txBody>
          <a:bodyPr>
            <a:normAutofit fontScale="92500" lnSpcReduction="20000"/>
          </a:bodyPr>
          <a:lstStyle/>
          <a:p>
            <a:pPr marL="342900" lvl="2" indent="-342900"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en-US" sz="1700" dirty="0"/>
              <a:t>Each energy source (and water) has its individual Treasure Hunt Calculator</a:t>
            </a:r>
            <a:endParaRPr lang="en-US" altLang="en-US" sz="1700" dirty="0"/>
          </a:p>
          <a:p>
            <a:pPr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en-US" altLang="en-US" sz="1700" dirty="0"/>
              <a:t>All the treasure hunt calculators have three common steps</a:t>
            </a:r>
          </a:p>
          <a:p>
            <a:pPr lvl="1"/>
            <a:r>
              <a:rPr lang="en-US" sz="1700" dirty="0"/>
              <a:t>Step 1:  Determining operational time each year					</a:t>
            </a:r>
          </a:p>
          <a:p>
            <a:pPr lvl="1"/>
            <a:r>
              <a:rPr lang="en-US" sz="1700" dirty="0"/>
              <a:t>Step 2:  Determine the rate of energy use								</a:t>
            </a:r>
          </a:p>
          <a:p>
            <a:pPr lvl="1"/>
            <a:r>
              <a:rPr lang="en-US" sz="1700" dirty="0"/>
              <a:t>Step 3:  Determining consumption.	</a:t>
            </a:r>
            <a:endParaRPr lang="en-US" altLang="en-US" sz="1700" dirty="0"/>
          </a:p>
          <a:p>
            <a:pPr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en-US" altLang="en-US" sz="1700" dirty="0"/>
              <a:t>The calculators provide different ways to calculate “rate of energy use” depending on the energy source</a:t>
            </a:r>
          </a:p>
          <a:p>
            <a:pPr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en-US" altLang="en-US" sz="1700" dirty="0"/>
              <a:t>The calculators are designed for ease of use </a:t>
            </a:r>
            <a:r>
              <a:rPr lang="en-US" sz="1700" dirty="0"/>
              <a:t>			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7600731" cy="1077310"/>
          </a:xfrm>
        </p:spPr>
        <p:txBody>
          <a:bodyPr/>
          <a:lstStyle/>
          <a:p>
            <a:r>
              <a:rPr lang="en-US" dirty="0"/>
              <a:t>Treasure Hunt Calculators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0830808"/>
              </p:ext>
            </p:extLst>
          </p:nvPr>
        </p:nvGraphicFramePr>
        <p:xfrm>
          <a:off x="4343400" y="1524000"/>
          <a:ext cx="17786618" cy="4053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Document" r:id="rId3" imgW="32338080" imgH="7368840" progId="Word.Document.12">
                  <p:embed/>
                </p:oleObj>
              </mc:Choice>
              <mc:Fallback>
                <p:oleObj name="Document" r:id="rId3" imgW="32338080" imgH="7368840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524000"/>
                        <a:ext cx="17786618" cy="40538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4426131" y="5638800"/>
            <a:ext cx="457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Energy Treasure Hunt Calculator– Electricity </a:t>
            </a:r>
          </a:p>
        </p:txBody>
      </p:sp>
    </p:spTree>
    <p:extLst>
      <p:ext uri="{BB962C8B-B14F-4D97-AF65-F5344CB8AC3E}">
        <p14:creationId xmlns:p14="http://schemas.microsoft.com/office/powerpoint/2010/main" val="26948798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1886" y="11430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following calculators are available as part of the toolkit and DOE is continuously working to improve the portfolio of calculators available.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71669" y="0"/>
            <a:ext cx="7600731" cy="1077310"/>
          </a:xfrm>
        </p:spPr>
        <p:txBody>
          <a:bodyPr/>
          <a:lstStyle/>
          <a:p>
            <a:r>
              <a:rPr lang="en-US" dirty="0"/>
              <a:t>Energy Calculators - Suite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49" y="1905000"/>
            <a:ext cx="7578874" cy="4367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926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-190500" y="1120553"/>
            <a:ext cx="9093408" cy="2156047"/>
          </a:xfrm>
        </p:spPr>
        <p:txBody>
          <a:bodyPr>
            <a:normAutofit/>
          </a:bodyPr>
          <a:lstStyle/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r>
              <a:rPr lang="en-US" sz="1900" dirty="0"/>
              <a:t>An Energy Treasure Hunt is a 3 - 5 day event that focuses on identifying day-to-day operational energy efficiency improvements.</a:t>
            </a:r>
          </a:p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endParaRPr lang="en-US" sz="1900" dirty="0"/>
          </a:p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r>
              <a:rPr lang="en-US" sz="1900" dirty="0"/>
              <a:t>The process involves observing the facility during idle / partially idle time periods (frequently Sunday) to identify energy waste</a:t>
            </a:r>
          </a:p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Content Placeholder 12"/>
          <p:cNvSpPr txBox="1">
            <a:spLocks/>
          </p:cNvSpPr>
          <p:nvPr/>
        </p:nvSpPr>
        <p:spPr>
          <a:xfrm>
            <a:off x="-171448" y="2042667"/>
            <a:ext cx="7791448" cy="31100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0988" indent="-280988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Wingdings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endParaRPr lang="en-US" sz="20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43126"/>
            <a:ext cx="4347772" cy="2719251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144000" cy="1077310"/>
          </a:xfrm>
        </p:spPr>
        <p:txBody>
          <a:bodyPr>
            <a:normAutofit/>
          </a:bodyPr>
          <a:lstStyle/>
          <a:p>
            <a:r>
              <a:rPr lang="en-US" dirty="0"/>
              <a:t>What is an Energy Treasure Hunt?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992786" y="5968143"/>
            <a:ext cx="3276600" cy="2268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80988" indent="-280988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Wingdings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/>
              <a:t>Areas of Energy Efficiency Improvement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0" y="3411735"/>
            <a:ext cx="41148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Operational Energy Efficiency Improvements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Turning off equipment when not in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Changing set points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Automating shutdowns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Reducing load on the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Recover wasted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753333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6851"/>
            <a:ext cx="8229600" cy="64134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Data Gathering Tools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2664" y="1167063"/>
            <a:ext cx="85785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2800" dirty="0"/>
              <a:t>DOE provides energy diagnostic equipment and teaches the participants how to use them</a:t>
            </a:r>
          </a:p>
          <a:p>
            <a:pPr algn="ctr"/>
            <a:endParaRPr lang="en-US" sz="2800" dirty="0"/>
          </a:p>
          <a:p>
            <a:pPr marL="457200" indent="-457200">
              <a:buFont typeface="Arial" charset="0"/>
              <a:buChar char="•"/>
            </a:pPr>
            <a:r>
              <a:rPr lang="en-US" sz="2800" dirty="0"/>
              <a:t>Helps participants evaluate equipment performance and quantify energy performance improvement more accurately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68" y="4680205"/>
            <a:ext cx="1079834" cy="10798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486" y="4646657"/>
            <a:ext cx="1191126" cy="11911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026" y="4780189"/>
            <a:ext cx="1021875" cy="9798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939" y="4680205"/>
            <a:ext cx="1276819" cy="11575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802" y="4680205"/>
            <a:ext cx="1263315" cy="11544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310" y="4724400"/>
            <a:ext cx="1540010" cy="103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9238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8100"/>
            <a:ext cx="7600731" cy="10773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Handouts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52400" y="1295401"/>
            <a:ext cx="8686800" cy="4767266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endParaRPr lang="en-US" sz="2400" dirty="0"/>
          </a:p>
          <a:p>
            <a:pPr lvl="1"/>
            <a:r>
              <a:rPr lang="en-US" sz="2400" dirty="0"/>
              <a:t>System specific handout sheets are provided by DOE to help participants identify and quantify energy savings opportunities.</a:t>
            </a:r>
          </a:p>
          <a:p>
            <a:pPr marL="457200" lvl="1" indent="0">
              <a:buNone/>
            </a:pPr>
            <a:endParaRPr lang="en-US" sz="2400" dirty="0"/>
          </a:p>
          <a:p>
            <a:pPr lvl="1"/>
            <a:r>
              <a:rPr lang="en-US" sz="2400" dirty="0"/>
              <a:t>Three sets of handouts for each system type is available; </a:t>
            </a:r>
          </a:p>
          <a:p>
            <a:pPr lvl="2"/>
            <a:r>
              <a:rPr lang="en-US" sz="2400" dirty="0"/>
              <a:t>System Checklist</a:t>
            </a:r>
          </a:p>
          <a:p>
            <a:pPr lvl="2"/>
            <a:r>
              <a:rPr lang="en-US" sz="2400" dirty="0"/>
              <a:t>Data Collection Sheet</a:t>
            </a:r>
          </a:p>
          <a:p>
            <a:pPr lvl="2"/>
            <a:r>
              <a:rPr lang="en-US" sz="2400" dirty="0"/>
              <a:t>System Cheat Sheet  </a:t>
            </a:r>
          </a:p>
          <a:p>
            <a:pPr marL="457200" lvl="1" indent="0">
              <a:buNone/>
            </a:pPr>
            <a:endParaRPr lang="en-US" sz="2400" dirty="0"/>
          </a:p>
          <a:p>
            <a:pPr lvl="1"/>
            <a:r>
              <a:rPr lang="en-US" sz="2400" b="1" dirty="0"/>
              <a:t>The handouts are not meant to be all encompassing 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Participants should only use the handouts as a tool to get started and not solely rely on it</a:t>
            </a:r>
          </a:p>
          <a:p>
            <a:pPr lvl="1"/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779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"/>
            <a:ext cx="7600731" cy="1077310"/>
          </a:xfrm>
        </p:spPr>
        <p:txBody>
          <a:bodyPr/>
          <a:lstStyle/>
          <a:p>
            <a:r>
              <a:rPr lang="en-US" dirty="0"/>
              <a:t>Handout 1 – System Checklist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-19050" y="1047750"/>
            <a:ext cx="9601200" cy="381000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1800" b="1" dirty="0"/>
              <a:t>Checklist  (things to look for sheet) help identify common opportunities</a:t>
            </a: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228600" y="1759472"/>
            <a:ext cx="3810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handout provide a list of best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Typical system schematic is provided wherever applicable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list of “things to check” is provided by system area 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276225" y="4419600"/>
            <a:ext cx="3048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Checklist are available for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Compressed air system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Steam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Process heating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Chilled water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Pump and Fan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Lighting and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Process Equipment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563" y="1447800"/>
            <a:ext cx="2378542" cy="1853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462" y="3301665"/>
            <a:ext cx="4801639" cy="297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282" y="1759472"/>
            <a:ext cx="250061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8835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607" y="1125165"/>
            <a:ext cx="8183393" cy="53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Data Collection Sheet help collect the right data to quantify common opportunities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8100"/>
            <a:ext cx="7600731" cy="10773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Handout 2 – Data Collection Sheets </a:t>
            </a: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58565"/>
            <a:ext cx="7864814" cy="449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7694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8125" y="1822655"/>
            <a:ext cx="313372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Cheat Sheets provide common “Rule of Thumb” for a system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 typical system performance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Help participants estimate savings associated with commonly identified opportunities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38100"/>
            <a:ext cx="7600731" cy="10773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Handout 3 – System Cheat Sheets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803605"/>
            <a:ext cx="5295900" cy="413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81000" y="1143985"/>
            <a:ext cx="8905875" cy="53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Cheat Sheet help to quickly estimate savings associated with common opportunities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844840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51768"/>
            <a:ext cx="8001000" cy="4525963"/>
          </a:xfrm>
        </p:spPr>
        <p:txBody>
          <a:bodyPr>
            <a:normAutofit fontScale="92500"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en-US" dirty="0"/>
              <a:t>Walkthrough the facility and observe operations </a:t>
            </a:r>
          </a:p>
          <a:p>
            <a:pPr marL="571500" indent="-571500">
              <a:buFont typeface="+mj-lt"/>
              <a:buAutoNum type="romanUcPeriod"/>
            </a:pPr>
            <a:endParaRPr lang="en-US" dirty="0"/>
          </a:p>
          <a:p>
            <a:pPr marL="571500" indent="-571500">
              <a:buFont typeface="+mj-lt"/>
              <a:buAutoNum type="romanUcPeriod"/>
            </a:pPr>
            <a:r>
              <a:rPr lang="en-US" dirty="0"/>
              <a:t>Identify opportunities </a:t>
            </a:r>
          </a:p>
          <a:p>
            <a:pPr marL="571500" indent="-571500">
              <a:buFont typeface="+mj-lt"/>
              <a:buAutoNum type="romanUcPeriod"/>
            </a:pPr>
            <a:endParaRPr lang="en-US" dirty="0"/>
          </a:p>
          <a:p>
            <a:pPr marL="571500" indent="-571500">
              <a:buFont typeface="+mj-lt"/>
              <a:buAutoNum type="romanUcPeriod"/>
            </a:pPr>
            <a:r>
              <a:rPr lang="en-US" dirty="0"/>
              <a:t>Collect relevant data </a:t>
            </a:r>
          </a:p>
          <a:p>
            <a:pPr marL="571500" indent="-571500">
              <a:buFont typeface="+mj-lt"/>
              <a:buAutoNum type="romanUcPeriod"/>
            </a:pPr>
            <a:endParaRPr lang="en-US" dirty="0"/>
          </a:p>
          <a:p>
            <a:pPr marL="571500" indent="-571500">
              <a:buFont typeface="+mj-lt"/>
              <a:buAutoNum type="romanUcPeriod"/>
            </a:pPr>
            <a:r>
              <a:rPr lang="en-US" dirty="0"/>
              <a:t>Quantify Savings</a:t>
            </a:r>
          </a:p>
          <a:p>
            <a:pPr marL="571500" indent="-571500">
              <a:buFont typeface="+mj-lt"/>
              <a:buAutoNum type="romanUcPeriod"/>
            </a:pPr>
            <a:endParaRPr lang="en-US" dirty="0"/>
          </a:p>
          <a:p>
            <a:pPr marL="571500" indent="-571500">
              <a:buFont typeface="+mj-lt"/>
              <a:buAutoNum type="romanUcPeriod"/>
            </a:pPr>
            <a:r>
              <a:rPr lang="en-US" dirty="0"/>
              <a:t>Create Opportunity Sheet </a:t>
            </a:r>
          </a:p>
          <a:p>
            <a:pPr marL="571500" indent="-571500">
              <a:buFont typeface="+mj-lt"/>
              <a:buAutoNum type="romanUcPeriod"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5334000" y="2495550"/>
            <a:ext cx="457200" cy="24384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3286839"/>
            <a:ext cx="27735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Leverage available</a:t>
            </a:r>
          </a:p>
          <a:p>
            <a:r>
              <a:rPr lang="en-US" sz="2400" dirty="0"/>
              <a:t>Resources</a:t>
            </a:r>
          </a:p>
        </p:txBody>
      </p:sp>
      <p:sp>
        <p:nvSpPr>
          <p:cNvPr id="8" name="Curved Left Arrow 7"/>
          <p:cNvSpPr/>
          <p:nvPr/>
        </p:nvSpPr>
        <p:spPr>
          <a:xfrm rot="10800000">
            <a:off x="76200" y="1390650"/>
            <a:ext cx="1447800" cy="4343400"/>
          </a:xfrm>
          <a:prstGeom prst="curved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829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/ Comments</a:t>
            </a:r>
          </a:p>
        </p:txBody>
      </p:sp>
      <p:pic>
        <p:nvPicPr>
          <p:cNvPr id="6" name="Picture 5" descr="Image result for ques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35" y="1351926"/>
            <a:ext cx="8735931" cy="415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924800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9500" dirty="0"/>
              <a:t>Gather your teammates and head out !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593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525000" cy="1077310"/>
          </a:xfrm>
        </p:spPr>
        <p:txBody>
          <a:bodyPr>
            <a:normAutofit/>
          </a:bodyPr>
          <a:lstStyle/>
          <a:p>
            <a:r>
              <a:rPr lang="en-US" dirty="0"/>
              <a:t>Energy Treasure Hunt Versus Energy Assessment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57200" y="1036637"/>
            <a:ext cx="4040188" cy="639763"/>
          </a:xfrm>
        </p:spPr>
        <p:txBody>
          <a:bodyPr/>
          <a:lstStyle/>
          <a:p>
            <a:r>
              <a:rPr lang="en-US" dirty="0"/>
              <a:t>Treasure Hunt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116388" cy="3951288"/>
          </a:xfrm>
        </p:spPr>
        <p:txBody>
          <a:bodyPr>
            <a:normAutofit/>
          </a:bodyPr>
          <a:lstStyle/>
          <a:p>
            <a:r>
              <a:rPr lang="en-US" sz="2000" dirty="0"/>
              <a:t>Continuous process (repeat annually, quarterly . . . )</a:t>
            </a:r>
          </a:p>
          <a:p>
            <a:r>
              <a:rPr lang="en-US" sz="2000" dirty="0"/>
              <a:t>Internal resources</a:t>
            </a:r>
          </a:p>
          <a:p>
            <a:r>
              <a:rPr lang="en-US" sz="2000" dirty="0"/>
              <a:t>Focus on operational opportunities</a:t>
            </a:r>
          </a:p>
          <a:p>
            <a:endParaRPr lang="en-US" sz="20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8200" y="1036637"/>
            <a:ext cx="4041775" cy="639763"/>
          </a:xfrm>
        </p:spPr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8200" y="1524000"/>
            <a:ext cx="4041775" cy="3951288"/>
          </a:xfrm>
        </p:spPr>
        <p:txBody>
          <a:bodyPr>
            <a:normAutofit/>
          </a:bodyPr>
          <a:lstStyle/>
          <a:p>
            <a:r>
              <a:rPr lang="en-US" sz="2000" dirty="0"/>
              <a:t>Standalone event (assess as needed)</a:t>
            </a:r>
          </a:p>
          <a:p>
            <a:r>
              <a:rPr lang="en-US" sz="2000" dirty="0"/>
              <a:t>External resources</a:t>
            </a:r>
          </a:p>
          <a:p>
            <a:r>
              <a:rPr lang="en-US" sz="2000" dirty="0"/>
              <a:t>Focus on system performance and technology</a:t>
            </a:r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891970608"/>
              </p:ext>
            </p:extLst>
          </p:nvPr>
        </p:nvGraphicFramePr>
        <p:xfrm>
          <a:off x="2384659" y="3449802"/>
          <a:ext cx="4191000" cy="210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099877085"/>
              </p:ext>
            </p:extLst>
          </p:nvPr>
        </p:nvGraphicFramePr>
        <p:xfrm>
          <a:off x="2490741" y="5464778"/>
          <a:ext cx="4114800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-190500" y="1120554"/>
            <a:ext cx="9220200" cy="4923970"/>
          </a:xfrm>
        </p:spPr>
        <p:txBody>
          <a:bodyPr>
            <a:normAutofit/>
          </a:bodyPr>
          <a:lstStyle/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endParaRPr lang="en-US" sz="2000" dirty="0"/>
          </a:p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r>
              <a:rPr lang="en-US" sz="2000" dirty="0"/>
              <a:t>An Energy Treasure Hunt that involves the exchange of energy teams between two facilities or companies.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144000" cy="1077310"/>
          </a:xfrm>
        </p:spPr>
        <p:txBody>
          <a:bodyPr>
            <a:normAutofit/>
          </a:bodyPr>
          <a:lstStyle/>
          <a:p>
            <a:r>
              <a:rPr lang="en-US" dirty="0"/>
              <a:t>What is an Energy Treasure Hunt Exchange?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500629" y="3353701"/>
            <a:ext cx="3948630" cy="2110083"/>
            <a:chOff x="152400" y="1704619"/>
            <a:chExt cx="8446771" cy="4281337"/>
          </a:xfrm>
        </p:grpSpPr>
        <p:sp>
          <p:nvSpPr>
            <p:cNvPr id="23" name="Rectangle 22"/>
            <p:cNvSpPr/>
            <p:nvPr/>
          </p:nvSpPr>
          <p:spPr>
            <a:xfrm>
              <a:off x="4731015" y="3077570"/>
              <a:ext cx="2152053" cy="1311777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Host Plant (Plant X)</a:t>
              </a:r>
            </a:p>
          </p:txBody>
        </p:sp>
        <p:sp>
          <p:nvSpPr>
            <p:cNvPr id="24" name="Oval 23"/>
            <p:cNvSpPr/>
            <p:nvPr/>
          </p:nvSpPr>
          <p:spPr>
            <a:xfrm>
              <a:off x="152400" y="2933358"/>
              <a:ext cx="2575865" cy="16002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Invited Plant</a:t>
              </a:r>
            </a:p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(Plant Y)</a:t>
              </a:r>
            </a:p>
          </p:txBody>
        </p:sp>
        <p:cxnSp>
          <p:nvCxnSpPr>
            <p:cNvPr id="25" name="Straight Arrow Connector 24"/>
            <p:cNvCxnSpPr>
              <a:stCxn id="24" idx="6"/>
              <a:endCxn id="23" idx="1"/>
            </p:cNvCxnSpPr>
            <p:nvPr/>
          </p:nvCxnSpPr>
          <p:spPr>
            <a:xfrm>
              <a:off x="2728264" y="3733457"/>
              <a:ext cx="2002750" cy="2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743404" y="3193216"/>
              <a:ext cx="1979269" cy="5308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tx2"/>
                  </a:solidFill>
                </a:rPr>
                <a:t>4~5 People</a:t>
              </a:r>
            </a:p>
          </p:txBody>
        </p:sp>
        <p:cxnSp>
          <p:nvCxnSpPr>
            <p:cNvPr id="27" name="Straight Arrow Connector 26"/>
            <p:cNvCxnSpPr>
              <a:endCxn id="23" idx="0"/>
            </p:cNvCxnSpPr>
            <p:nvPr/>
          </p:nvCxnSpPr>
          <p:spPr>
            <a:xfrm>
              <a:off x="5807042" y="1832153"/>
              <a:ext cx="2" cy="1245416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831211" y="1783393"/>
              <a:ext cx="2767960" cy="5308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(DOE Facilitator)</a:t>
              </a:r>
            </a:p>
          </p:txBody>
        </p:sp>
        <p:cxnSp>
          <p:nvCxnSpPr>
            <p:cNvPr id="29" name="Connector: Elbow 15"/>
            <p:cNvCxnSpPr/>
            <p:nvPr/>
          </p:nvCxnSpPr>
          <p:spPr>
            <a:xfrm>
              <a:off x="2331787" y="2266609"/>
              <a:ext cx="2384955" cy="866087"/>
            </a:xfrm>
            <a:prstGeom prst="bentConnector3">
              <a:avLst/>
            </a:prstGeom>
            <a:ln w="31750">
              <a:solidFill>
                <a:srgbClr val="00B0F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86214" y="1704619"/>
              <a:ext cx="4990009" cy="5308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tx2"/>
                  </a:solidFill>
                </a:rPr>
                <a:t>BP Technical Account Manager </a:t>
              </a:r>
            </a:p>
          </p:txBody>
        </p:sp>
        <p:cxnSp>
          <p:nvCxnSpPr>
            <p:cNvPr id="31" name="Straight Arrow Connector 30"/>
            <p:cNvCxnSpPr>
              <a:endCxn id="23" idx="2"/>
            </p:cNvCxnSpPr>
            <p:nvPr/>
          </p:nvCxnSpPr>
          <p:spPr>
            <a:xfrm flipV="1">
              <a:off x="5807042" y="4389348"/>
              <a:ext cx="2" cy="1279369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947823" y="4424768"/>
              <a:ext cx="2350268" cy="1561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People from the host company’s  other plants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214044" y="3392525"/>
            <a:ext cx="3581400" cy="2118173"/>
            <a:chOff x="152400" y="1746472"/>
            <a:chExt cx="8048534" cy="4414443"/>
          </a:xfrm>
        </p:grpSpPr>
        <p:sp>
          <p:nvSpPr>
            <p:cNvPr id="34" name="Rectangle 33"/>
            <p:cNvSpPr/>
            <p:nvPr/>
          </p:nvSpPr>
          <p:spPr>
            <a:xfrm>
              <a:off x="4618660" y="3047659"/>
              <a:ext cx="2286000" cy="1371601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Host Plant (Plant Y)</a:t>
              </a:r>
            </a:p>
          </p:txBody>
        </p:sp>
        <p:sp>
          <p:nvSpPr>
            <p:cNvPr id="35" name="Oval 34"/>
            <p:cNvSpPr/>
            <p:nvPr/>
          </p:nvSpPr>
          <p:spPr>
            <a:xfrm>
              <a:off x="152400" y="2933358"/>
              <a:ext cx="2575865" cy="16002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Invited Plant</a:t>
              </a:r>
            </a:p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(Plant X)</a:t>
              </a:r>
            </a:p>
          </p:txBody>
        </p:sp>
        <p:cxnSp>
          <p:nvCxnSpPr>
            <p:cNvPr id="36" name="Straight Arrow Connector 35"/>
            <p:cNvCxnSpPr>
              <a:stCxn id="35" idx="6"/>
              <a:endCxn id="34" idx="1"/>
            </p:cNvCxnSpPr>
            <p:nvPr/>
          </p:nvCxnSpPr>
          <p:spPr>
            <a:xfrm>
              <a:off x="2728266" y="3733459"/>
              <a:ext cx="1890394" cy="0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621451" y="3213323"/>
              <a:ext cx="2079335" cy="545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tx2"/>
                  </a:solidFill>
                </a:rPr>
                <a:t>4~5 People</a:t>
              </a:r>
            </a:p>
          </p:txBody>
        </p:sp>
        <p:cxnSp>
          <p:nvCxnSpPr>
            <p:cNvPr id="38" name="Connector: Elbow 15"/>
            <p:cNvCxnSpPr/>
            <p:nvPr/>
          </p:nvCxnSpPr>
          <p:spPr>
            <a:xfrm>
              <a:off x="2331788" y="2266608"/>
              <a:ext cx="2203176" cy="781051"/>
            </a:xfrm>
            <a:prstGeom prst="bentConnector3">
              <a:avLst/>
            </a:prstGeom>
            <a:ln w="31750">
              <a:solidFill>
                <a:srgbClr val="00B0F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52400" y="1746472"/>
              <a:ext cx="5242289" cy="545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tx2"/>
                  </a:solidFill>
                </a:rPr>
                <a:t>BP Technical Account Manager </a:t>
              </a:r>
            </a:p>
          </p:txBody>
        </p:sp>
        <p:cxnSp>
          <p:nvCxnSpPr>
            <p:cNvPr id="40" name="Straight Arrow Connector 39"/>
            <p:cNvCxnSpPr>
              <a:endCxn id="34" idx="2"/>
            </p:cNvCxnSpPr>
            <p:nvPr/>
          </p:nvCxnSpPr>
          <p:spPr>
            <a:xfrm flipV="1">
              <a:off x="5761660" y="4419257"/>
              <a:ext cx="0" cy="1219543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608389" y="4557338"/>
              <a:ext cx="2592545" cy="1603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tx2"/>
                  </a:solidFill>
                </a:rPr>
                <a:t>People from the host company’s  other plants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1022726" y="2981872"/>
            <a:ext cx="26193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u="sng" dirty="0"/>
              <a:t>Event A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007032" y="2981872"/>
            <a:ext cx="26193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u="sng" dirty="0"/>
              <a:t>Event B</a:t>
            </a: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1546580" y="5567129"/>
            <a:ext cx="6631120" cy="22685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80988" indent="-280988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Wingdings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SzPct val="80000"/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800" b="1" dirty="0"/>
              <a:t>Energy Treasure Hunt Exchange Process as adopted by the Better Plants Program</a:t>
            </a:r>
            <a:endParaRPr lang="en-US" dirty="0"/>
          </a:p>
          <a:p>
            <a:pPr marL="0" indent="0" algn="ctr">
              <a:buFont typeface="Wingdings" charset="2"/>
              <a:buNone/>
            </a:pPr>
            <a:r>
              <a:rPr lang="en-US" dirty="0"/>
              <a:t> </a:t>
            </a:r>
            <a:endParaRPr 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089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639763"/>
          </a:xfrm>
        </p:spPr>
        <p:txBody>
          <a:bodyPr/>
          <a:lstStyle/>
          <a:p>
            <a:r>
              <a:rPr lang="en-US" dirty="0"/>
              <a:t>The Basic Mission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9631563"/>
              </p:ext>
            </p:extLst>
          </p:nvPr>
        </p:nvGraphicFramePr>
        <p:xfrm>
          <a:off x="464343" y="1676400"/>
          <a:ext cx="8229600" cy="4854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35743" y="2339975"/>
            <a:ext cx="2514600" cy="8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788943" y="2035175"/>
            <a:ext cx="135843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Litebulb"/>
          <p:cNvSpPr>
            <a:spLocks noEditPoints="1" noChangeArrowheads="1"/>
          </p:cNvSpPr>
          <p:nvPr/>
        </p:nvSpPr>
        <p:spPr bwMode="auto">
          <a:xfrm>
            <a:off x="4045743" y="2035175"/>
            <a:ext cx="1081087" cy="131921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1925" y="56388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 the end of each day the teams brief each other on what they will pursue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082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6400800" cy="289560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All departments have a role to play in improving energy efficiency </a:t>
            </a:r>
          </a:p>
          <a:p>
            <a:pPr marL="0" lvl="2" indent="0">
              <a:spcBef>
                <a:spcPts val="1200"/>
              </a:spcBef>
              <a:buNone/>
            </a:pPr>
            <a:r>
              <a:rPr lang="en-US" sz="1800" i="1" dirty="0"/>
              <a:t>	Successful energy programs are horizontal in an 	organization, not vertical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Energy treasure hunt draw participants from across all operations and from outside the host facility.</a:t>
            </a:r>
          </a:p>
          <a:p>
            <a:pPr lvl="2"/>
            <a:endParaRPr lang="en-US" dirty="0"/>
          </a:p>
          <a:p>
            <a:pPr lvl="1"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6767463" y="1374920"/>
            <a:ext cx="2150077" cy="2435080"/>
            <a:chOff x="6553200" y="1295400"/>
            <a:chExt cx="2209801" cy="2819400"/>
          </a:xfrm>
        </p:grpSpPr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6553200" y="2667000"/>
              <a:ext cx="457200" cy="14478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vert="vert270"/>
            <a:lstStyle/>
            <a:p>
              <a:r>
                <a:rPr lang="en-US" sz="1800" dirty="0">
                  <a:solidFill>
                    <a:srgbClr val="000000"/>
                  </a:solidFill>
                </a:rPr>
                <a:t>Production</a:t>
              </a:r>
            </a:p>
          </p:txBody>
        </p:sp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6553201" y="1295400"/>
              <a:ext cx="2209800" cy="381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anchor="ctr" anchorCtr="0"/>
            <a:lstStyle/>
            <a:p>
              <a:pPr algn="ctr">
                <a:defRPr/>
              </a:pPr>
              <a:r>
                <a:rPr lang="en-US" sz="1800" dirty="0">
                  <a:solidFill>
                    <a:srgbClr val="000000"/>
                  </a:solidFill>
                </a:rPr>
                <a:t>Safety</a:t>
              </a:r>
              <a:endParaRPr lang="en-US" sz="18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6553200" y="1981200"/>
              <a:ext cx="2209800" cy="3048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anchor="ctr" anchorCtr="0"/>
            <a:lstStyle/>
            <a:p>
              <a:pPr algn="ctr">
                <a:defRPr/>
              </a:pPr>
              <a:r>
                <a:rPr lang="en-US" sz="1800" dirty="0">
                  <a:solidFill>
                    <a:srgbClr val="000000"/>
                  </a:solidFill>
                </a:rPr>
                <a:t>Human Resources</a:t>
              </a:r>
              <a:endParaRPr lang="en-US" sz="18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6553200" y="1676400"/>
              <a:ext cx="2209800" cy="304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0"/>
            <a:lstStyle/>
            <a:p>
              <a:pPr algn="ctr">
                <a:defRPr/>
              </a:pPr>
              <a:r>
                <a:rPr lang="en-US" sz="1800" dirty="0">
                  <a:solidFill>
                    <a:schemeClr val="tx2">
                      <a:lumMod val="10000"/>
                    </a:schemeClr>
                  </a:solidFill>
                  <a:latin typeface="Arial" charset="0"/>
                </a:rPr>
                <a:t>Environmental</a:t>
              </a:r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6553200" y="2286000"/>
              <a:ext cx="2209800" cy="381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anchor="b" anchorCtr="0"/>
            <a:lstStyle/>
            <a:p>
              <a:pPr algn="ctr">
                <a:defRPr/>
              </a:pPr>
              <a:r>
                <a:rPr lang="en-US" sz="1800" dirty="0">
                  <a:solidFill>
                    <a:srgbClr val="000000"/>
                  </a:solidFill>
                  <a:latin typeface="Arial" charset="0"/>
                </a:rPr>
                <a:t>Energy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7010400" y="2667000"/>
              <a:ext cx="457200" cy="14478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vert="vert270"/>
            <a:lstStyle/>
            <a:p>
              <a:r>
                <a:rPr lang="en-US" sz="1800" dirty="0">
                  <a:solidFill>
                    <a:srgbClr val="000000"/>
                  </a:solidFill>
                </a:rPr>
                <a:t>Maintenance</a:t>
              </a: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7467600" y="2667000"/>
              <a:ext cx="457200" cy="14478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vert="vert270"/>
            <a:lstStyle/>
            <a:p>
              <a:r>
                <a:rPr lang="en-US" sz="1800" dirty="0">
                  <a:solidFill>
                    <a:srgbClr val="000000"/>
                  </a:solidFill>
                </a:rPr>
                <a:t>Procurement</a:t>
              </a: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7924800" y="2667000"/>
              <a:ext cx="457200" cy="14478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vert="vert270"/>
            <a:lstStyle/>
            <a:p>
              <a:r>
                <a:rPr lang="en-US" sz="1800" dirty="0">
                  <a:solidFill>
                    <a:srgbClr val="000000"/>
                  </a:solidFill>
                </a:rPr>
                <a:t>Engineering</a:t>
              </a:r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8382000" y="2667000"/>
              <a:ext cx="381000" cy="14478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vert="vert270"/>
            <a:lstStyle/>
            <a:p>
              <a:r>
                <a:rPr lang="en-US" sz="1800" dirty="0">
                  <a:solidFill>
                    <a:srgbClr val="000000"/>
                  </a:solidFill>
                </a:rPr>
                <a:t>Projects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0" y="228599"/>
            <a:ext cx="9062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Participant Overview – Energy Treasure Hunt</a:t>
            </a:r>
          </a:p>
        </p:txBody>
      </p:sp>
      <p:pic>
        <p:nvPicPr>
          <p:cNvPr id="25" name="Picture 2" descr="http://thumbs.dreamstime.com/z/old-manufacturing-plant-6977301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4" r="5263" b="10178"/>
          <a:stretch/>
        </p:blipFill>
        <p:spPr bwMode="auto">
          <a:xfrm>
            <a:off x="1309160" y="4961817"/>
            <a:ext cx="1414669" cy="11834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6" name="TextBox 25"/>
          <p:cNvSpPr txBox="1"/>
          <p:nvPr/>
        </p:nvSpPr>
        <p:spPr>
          <a:xfrm>
            <a:off x="4873995" y="5206296"/>
            <a:ext cx="3848100" cy="2616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b="1" dirty="0"/>
              <a:t>From the Supply Chain Network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801555" y="4857370"/>
            <a:ext cx="4071768" cy="2616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b="1" dirty="0"/>
              <a:t>From within the Same Company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801555" y="5553521"/>
            <a:ext cx="4071768" cy="2616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b="1" dirty="0"/>
              <a:t>From other manufacturing companies, contractors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309160" y="4251777"/>
            <a:ext cx="1142999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Host Site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02645" y="4188407"/>
            <a:ext cx="1600200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Participants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895511" y="5915755"/>
            <a:ext cx="3848100" cy="261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b="1" dirty="0"/>
              <a:t>State Representatives – Utility Representatives</a:t>
            </a:r>
          </a:p>
        </p:txBody>
      </p:sp>
      <p:sp>
        <p:nvSpPr>
          <p:cNvPr id="33" name="Right Arrow 32"/>
          <p:cNvSpPr/>
          <p:nvPr/>
        </p:nvSpPr>
        <p:spPr>
          <a:xfrm rot="10800000">
            <a:off x="2513610" y="4315147"/>
            <a:ext cx="2867941" cy="181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5793595" y="4660178"/>
            <a:ext cx="225866" cy="252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1586617" y="4736165"/>
            <a:ext cx="247650" cy="2218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-152400" y="1219200"/>
            <a:ext cx="9144000" cy="5181600"/>
          </a:xfrm>
        </p:spPr>
        <p:txBody>
          <a:bodyPr>
            <a:normAutofit fontScale="85000" lnSpcReduction="20000"/>
          </a:bodyPr>
          <a:lstStyle/>
          <a:p>
            <a:pPr marL="457200" lvl="1" indent="0">
              <a:lnSpc>
                <a:spcPct val="120000"/>
              </a:lnSpc>
              <a:buSzPct val="100000"/>
              <a:buNone/>
            </a:pPr>
            <a:r>
              <a:rPr lang="en-US" sz="3000" dirty="0"/>
              <a:t>The event aims to educate all the participants on, </a:t>
            </a:r>
            <a:endParaRPr lang="en-US" sz="2600" dirty="0"/>
          </a:p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r>
              <a:rPr lang="en-US" sz="2600" dirty="0"/>
              <a:t>What an energy treasure hunt exchange is, its value and benefits</a:t>
            </a:r>
          </a:p>
          <a:p>
            <a:pPr marL="457200" lvl="1" indent="0">
              <a:lnSpc>
                <a:spcPct val="120000"/>
              </a:lnSpc>
              <a:buSzPct val="100000"/>
              <a:buNone/>
            </a:pPr>
            <a:endParaRPr lang="en-US" sz="2600" dirty="0"/>
          </a:p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r>
              <a:rPr lang="en-US" sz="2600" dirty="0"/>
              <a:t>How to evaluate equipment energy use (both idle and non-idle times)</a:t>
            </a:r>
          </a:p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endParaRPr lang="en-US" sz="2600" dirty="0"/>
          </a:p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r>
              <a:rPr lang="en-US" sz="2600" dirty="0"/>
              <a:t>How to identify equipment and process opportunities </a:t>
            </a:r>
          </a:p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endParaRPr lang="en-US" sz="2600" dirty="0"/>
          </a:p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r>
              <a:rPr lang="en-US" sz="2600" dirty="0"/>
              <a:t>Methods for collecting energy data and common data collection tools</a:t>
            </a:r>
          </a:p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endParaRPr lang="en-US" sz="2600" dirty="0"/>
          </a:p>
          <a:p>
            <a:pPr lvl="1">
              <a:lnSpc>
                <a:spcPct val="120000"/>
              </a:lnSpc>
              <a:buSzPct val="100000"/>
              <a:buFont typeface="Arial" pitchFamily="34" charset="0"/>
              <a:buChar char="•"/>
            </a:pPr>
            <a:r>
              <a:rPr lang="en-US" sz="2600" dirty="0"/>
              <a:t>How to effectively present outcomes of the treasure hunt</a:t>
            </a:r>
            <a:endParaRPr lang="en-US" sz="26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1921-A1F4-4133-B79B-2C7CBB47F54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28600"/>
            <a:ext cx="769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Learning Objectives – All Participants</a:t>
            </a:r>
          </a:p>
        </p:txBody>
      </p:sp>
    </p:spTree>
    <p:extLst>
      <p:ext uri="{BB962C8B-B14F-4D97-AF65-F5344CB8AC3E}">
        <p14:creationId xmlns:p14="http://schemas.microsoft.com/office/powerpoint/2010/main" val="25127588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14&quot;&gt;&lt;/object&gt;&lt;object type=&quot;2&quot; unique_id=&quot;10015&quot;&gt;&lt;object type=&quot;3&quot; unique_id=&quot;10016&quot;&gt;&lt;property id=&quot;20148&quot; value=&quot;5&quot;/&gt;&lt;property id=&quot;20300&quot; value=&quot;Slide 1&quot;/&gt;&lt;property id=&quot;20307&quot; value=&quot;256&quot;/&gt;&lt;/object&gt;&lt;object type=&quot;3&quot; unique_id=&quot;10017&quot;&gt;&lt;property id=&quot;20148&quot; value=&quot;5&quot;/&gt;&lt;property id=&quot;20300&quot; value=&quot;Slide 2&quot;/&gt;&lt;property id=&quot;20307&quot; value=&quot;25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DOE BBP theme">
  <a:themeElements>
    <a:clrScheme name="DOE 3">
      <a:dk1>
        <a:srgbClr val="1D428A"/>
      </a:dk1>
      <a:lt1>
        <a:sysClr val="window" lastClr="FFFFFF"/>
      </a:lt1>
      <a:dk2>
        <a:srgbClr val="00783F"/>
      </a:dk2>
      <a:lt2>
        <a:srgbClr val="54585A"/>
      </a:lt2>
      <a:accent1>
        <a:srgbClr val="00A3E0"/>
      </a:accent1>
      <a:accent2>
        <a:srgbClr val="319B3C"/>
      </a:accent2>
      <a:accent3>
        <a:srgbClr val="535486"/>
      </a:accent3>
      <a:accent4>
        <a:srgbClr val="B2AA7E"/>
      </a:accent4>
      <a:accent5>
        <a:srgbClr val="93272C"/>
      </a:accent5>
      <a:accent6>
        <a:srgbClr val="B9975B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6466</TotalTime>
  <Words>2478</Words>
  <Application>Microsoft Macintosh PowerPoint</Application>
  <PresentationFormat>On-screen Show (4:3)</PresentationFormat>
  <Paragraphs>488</Paragraphs>
  <Slides>47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Arial</vt:lpstr>
      <vt:lpstr>Arial Narrow</vt:lpstr>
      <vt:lpstr>Calibri</vt:lpstr>
      <vt:lpstr>Lucida Sans Unicode</vt:lpstr>
      <vt:lpstr>Wingdings</vt:lpstr>
      <vt:lpstr>DOE BBP theme</vt:lpstr>
      <vt:lpstr>Document</vt:lpstr>
      <vt:lpstr>Energy Treasure Hunt INPLT – Kickoff </vt:lpstr>
      <vt:lpstr>Walt Brockway, PE, CEM</vt:lpstr>
      <vt:lpstr>Energy Treasure Hunt Exchange Overview </vt:lpstr>
      <vt:lpstr>What is an Energy Treasure Hunt?</vt:lpstr>
      <vt:lpstr>Energy Treasure Hunt Versus Energy Assessment</vt:lpstr>
      <vt:lpstr>What is an Energy Treasure Hunt Exchange?</vt:lpstr>
      <vt:lpstr>The Basic Mission</vt:lpstr>
      <vt:lpstr>PowerPoint Presentation</vt:lpstr>
      <vt:lpstr>PowerPoint Presentation</vt:lpstr>
      <vt:lpstr>Learning objectives - Future Facilitators</vt:lpstr>
      <vt:lpstr>Overview – Treasure Hunt Exchange</vt:lpstr>
      <vt:lpstr>Some Stats on Energy Treasure Hunts</vt:lpstr>
      <vt:lpstr>90% of opportunities identified have &lt; 1 year paybacks</vt:lpstr>
      <vt:lpstr>PowerPoint Presentation</vt:lpstr>
      <vt:lpstr>Results from the Field </vt:lpstr>
      <vt:lpstr>Facility Information</vt:lpstr>
      <vt:lpstr>Plant Energy Use</vt:lpstr>
      <vt:lpstr>2014 Annual Information Energy Rates</vt:lpstr>
      <vt:lpstr>Energy Treasure Hunt – Guidelines</vt:lpstr>
      <vt:lpstr>Basic Daily Format – Energy Treasure Hunt</vt:lpstr>
      <vt:lpstr>Weekend Demand / Fixed Usage</vt:lpstr>
      <vt:lpstr>Determine Focus Areas / Teams</vt:lpstr>
      <vt:lpstr>How do we approach a Treasure Hunt?</vt:lpstr>
      <vt:lpstr>Observing The Idle Facility</vt:lpstr>
      <vt:lpstr>Fixed vs. Variable Energy Usage</vt:lpstr>
      <vt:lpstr>Typical Treasure Hunt opportunities – Lighting</vt:lpstr>
      <vt:lpstr>Typical Treasure Hunt opportunities – Steam</vt:lpstr>
      <vt:lpstr>Typical Treasure Hunt Opportunities –Compressed Air </vt:lpstr>
      <vt:lpstr>Typical Treasure Hunt opportunities - Exhaust  </vt:lpstr>
      <vt:lpstr>Typical Treasure Hunt opportunities – Process Heating</vt:lpstr>
      <vt:lpstr>Typical Treasure Hunt opportunities – Cooling / HVAC</vt:lpstr>
      <vt:lpstr>Typical Treasure Hunt opportunities – Process Equipment</vt:lpstr>
      <vt:lpstr>Documentation using Opportunity Sheet</vt:lpstr>
      <vt:lpstr>Important instructions for opportunity sheets</vt:lpstr>
      <vt:lpstr>PowerPoint Presentation</vt:lpstr>
      <vt:lpstr>Useful Resources</vt:lpstr>
      <vt:lpstr>Energy Calculators</vt:lpstr>
      <vt:lpstr>Treasure Hunt Calculators</vt:lpstr>
      <vt:lpstr>Energy Calculators - Suite</vt:lpstr>
      <vt:lpstr>Data Gathering Tools</vt:lpstr>
      <vt:lpstr>PowerPoint Presentation</vt:lpstr>
      <vt:lpstr>Handout 1 – System Checklist </vt:lpstr>
      <vt:lpstr>PowerPoint Presentation</vt:lpstr>
      <vt:lpstr>PowerPoint Presentation</vt:lpstr>
      <vt:lpstr>Summary</vt:lpstr>
      <vt:lpstr>Questions / Comments</vt:lpstr>
      <vt:lpstr>PowerPoint Presentation</vt:lpstr>
    </vt:vector>
  </TitlesOfParts>
  <Company>Alcoa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vucelaj</dc:creator>
  <cp:keywords>Alcoa</cp:keywords>
  <dc:description>Standard presentation template</dc:description>
  <cp:lastModifiedBy>Guo, Wei</cp:lastModifiedBy>
  <cp:revision>132</cp:revision>
  <cp:lastPrinted>2018-12-03T18:24:00Z</cp:lastPrinted>
  <dcterms:created xsi:type="dcterms:W3CDTF">2014-09-25T18:53:27Z</dcterms:created>
  <dcterms:modified xsi:type="dcterms:W3CDTF">2018-12-03T18:24:08Z</dcterms:modified>
  <cp:category>presentation templates</cp:category>
</cp:coreProperties>
</file>